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660" r:id="rId2"/>
    <p:sldMasterId id="2147483773" r:id="rId3"/>
    <p:sldMasterId id="2147483878" r:id="rId4"/>
    <p:sldMasterId id="2147483874" r:id="rId5"/>
    <p:sldMasterId id="2147483850" r:id="rId6"/>
    <p:sldMasterId id="2147483852" r:id="rId7"/>
    <p:sldMasterId id="2147483876" r:id="rId8"/>
    <p:sldMasterId id="2147483866" r:id="rId9"/>
    <p:sldMasterId id="2147483868" r:id="rId10"/>
    <p:sldMasterId id="2147483870" r:id="rId11"/>
    <p:sldMasterId id="2147483872" r:id="rId12"/>
    <p:sldMasterId id="2147483854" r:id="rId13"/>
    <p:sldMasterId id="2147483811" r:id="rId14"/>
  </p:sldMasterIdLst>
  <p:notesMasterIdLst>
    <p:notesMasterId r:id="rId34"/>
  </p:notesMasterIdLst>
  <p:handoutMasterIdLst>
    <p:handoutMasterId r:id="rId35"/>
  </p:handoutMasterIdLst>
  <p:sldIdLst>
    <p:sldId id="256" r:id="rId15"/>
    <p:sldId id="459" r:id="rId16"/>
    <p:sldId id="476" r:id="rId17"/>
    <p:sldId id="486" r:id="rId18"/>
    <p:sldId id="484" r:id="rId19"/>
    <p:sldId id="477" r:id="rId20"/>
    <p:sldId id="488" r:id="rId21"/>
    <p:sldId id="490" r:id="rId22"/>
    <p:sldId id="454" r:id="rId23"/>
    <p:sldId id="478" r:id="rId24"/>
    <p:sldId id="479" r:id="rId25"/>
    <p:sldId id="480" r:id="rId26"/>
    <p:sldId id="481" r:id="rId27"/>
    <p:sldId id="483" r:id="rId28"/>
    <p:sldId id="489" r:id="rId29"/>
    <p:sldId id="466" r:id="rId30"/>
    <p:sldId id="491" r:id="rId31"/>
    <p:sldId id="298" r:id="rId32"/>
    <p:sldId id="448" r:id="rId33"/>
  </p:sldIdLst>
  <p:sldSz cx="12192000" cy="5486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sen, Jarrud" initials="O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93B4"/>
    <a:srgbClr val="8EC9DE"/>
    <a:srgbClr val="F3A32E"/>
    <a:srgbClr val="F4DD00"/>
    <a:srgbClr val="E8F7EE"/>
    <a:srgbClr val="FF7E79"/>
    <a:srgbClr val="4472C4"/>
    <a:srgbClr val="0C3956"/>
    <a:srgbClr val="FFAF00"/>
    <a:srgbClr val="1B3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6" autoAdjust="0"/>
    <p:restoredTop sz="91484" autoAdjust="0"/>
  </p:normalViewPr>
  <p:slideViewPr>
    <p:cSldViewPr snapToGrid="0">
      <p:cViewPr varScale="1">
        <p:scale>
          <a:sx n="97" d="100"/>
          <a:sy n="97" d="100"/>
        </p:scale>
        <p:origin x="1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2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21" Type="http://schemas.openxmlformats.org/officeDocument/2006/relationships/slide" Target="slides/slide7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Water on Earth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C2-4D4C-A9D0-7D2C3316B7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C2-4D4C-A9D0-7D2C3316B7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862-754B-A128-4B215687A586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62-754B-A128-4B215687A5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Oceans</c:v>
                </c:pt>
                <c:pt idx="1">
                  <c:v>Fresh water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97.5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2-754B-A128-4B215687A58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127000" dist="1270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1850FC-0111-4530-8069-5BDB7EE3FB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4A2B7-7023-4287-ADEC-44168DDA0B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244F-BAAC-45B5-BE6F-6ECD5C0CEA5F}" type="datetimeFigureOut">
              <a:rPr lang="en-US" smtClean="0">
                <a:latin typeface="Verdana" panose="020B0604030504040204" pitchFamily="34" charset="0"/>
              </a:rPr>
              <a:t>7/25/2021</a:t>
            </a:fld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CF615-D79F-4581-A805-9003A18666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3E9B9-E747-4066-82AE-D06C982B6C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54751-CC16-4FBD-9C1B-1EDE4CFB6AA6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4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9FCBEF9A-153E-470E-A98E-C452CE46A127}" type="datetimeFigureOut">
              <a:rPr lang="en-US" smtClean="0"/>
              <a:pPr/>
              <a:t>7/25/2021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1143000"/>
            <a:ext cx="6858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BCDB3FBC-CC89-40CE-A21A-731FB3BB2A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7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3FBC-CC89-40CE-A21A-731FB3BB2AD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3FBC-CC89-40CE-A21A-731FB3BB2AD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7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Clear up any confusion and answer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015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B4CF5F-C9C9-47B4-92F7-4325F3DF1B13}"/>
              </a:ext>
            </a:extLst>
          </p:cNvPr>
          <p:cNvSpPr/>
          <p:nvPr userDrawn="1"/>
        </p:nvSpPr>
        <p:spPr>
          <a:xfrm>
            <a:off x="3289177" y="617706"/>
            <a:ext cx="4114800" cy="48686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latin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8A8DC-A347-4C6F-BFD9-299F33C8A8A0}"/>
              </a:ext>
            </a:extLst>
          </p:cNvPr>
          <p:cNvSpPr txBox="1"/>
          <p:nvPr userDrawn="1"/>
        </p:nvSpPr>
        <p:spPr>
          <a:xfrm>
            <a:off x="3347014" y="5093613"/>
            <a:ext cx="3635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Presented by Kesler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2140C-595F-416F-832D-EF006759A1B3}"/>
              </a:ext>
            </a:extLst>
          </p:cNvPr>
          <p:cNvSpPr txBox="1"/>
          <p:nvPr userDrawn="1"/>
        </p:nvSpPr>
        <p:spPr>
          <a:xfrm>
            <a:off x="3335002" y="2960913"/>
            <a:ext cx="406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Water Cycle</a:t>
            </a:r>
          </a:p>
        </p:txBody>
      </p:sp>
      <p:pic>
        <p:nvPicPr>
          <p:cNvPr id="7" name="Picture 6" descr="A picture containing water, outdoor, ocean, wave&#10;&#10;Description automatically generated">
            <a:extLst>
              <a:ext uri="{FF2B5EF4-FFF2-40B4-BE49-F238E27FC236}">
                <a16:creationId xmlns:a16="http://schemas.microsoft.com/office/drawing/2014/main" id="{B0FE4A82-BBCC-6442-A2D1-049ACB6D9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76" y="0"/>
            <a:ext cx="4114800" cy="2743200"/>
          </a:xfrm>
          <a:prstGeom prst="rect">
            <a:avLst/>
          </a:prstGeom>
        </p:spPr>
      </p:pic>
      <p:pic>
        <p:nvPicPr>
          <p:cNvPr id="16" name="Picture 15" descr="A picture containing water, outdoor, surfing, wave&#10;&#10;Description automatically generated">
            <a:extLst>
              <a:ext uri="{FF2B5EF4-FFF2-40B4-BE49-F238E27FC236}">
                <a16:creationId xmlns:a16="http://schemas.microsoft.com/office/drawing/2014/main" id="{520B9492-9F14-0C47-8A55-B15F30470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4582" r="8272" b="8539"/>
          <a:stretch/>
        </p:blipFill>
        <p:spPr>
          <a:xfrm>
            <a:off x="9951976" y="1458407"/>
            <a:ext cx="2066404" cy="2874103"/>
          </a:xfrm>
          <a:prstGeom prst="rect">
            <a:avLst/>
          </a:prstGeom>
        </p:spPr>
      </p:pic>
      <p:pic>
        <p:nvPicPr>
          <p:cNvPr id="18" name="Picture 17" descr="A picture containing outdoor, sky, clouds, cloudy&#10;&#10;Description automatically generated">
            <a:extLst>
              <a:ext uri="{FF2B5EF4-FFF2-40B4-BE49-F238E27FC236}">
                <a16:creationId xmlns:a16="http://schemas.microsoft.com/office/drawing/2014/main" id="{8EC8E2F4-F6AD-504C-A545-DC7D3BEA6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4" r="3393"/>
          <a:stretch/>
        </p:blipFill>
        <p:spPr>
          <a:xfrm>
            <a:off x="7529334" y="1458407"/>
            <a:ext cx="2297572" cy="2874104"/>
          </a:xfrm>
          <a:prstGeom prst="rect">
            <a:avLst/>
          </a:prstGeom>
        </p:spPr>
      </p:pic>
      <p:pic>
        <p:nvPicPr>
          <p:cNvPr id="20" name="Picture 19" descr="A close-up of a green leaf&#10;&#10;Description automatically generated with low confidence">
            <a:extLst>
              <a:ext uri="{FF2B5EF4-FFF2-40B4-BE49-F238E27FC236}">
                <a16:creationId xmlns:a16="http://schemas.microsoft.com/office/drawing/2014/main" id="{9D94CCFB-A112-2245-B476-5D1CD9D67A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1027941"/>
            <a:ext cx="2990198" cy="38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6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1D6063-D146-0C4C-A168-C1867FCB6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0083" y="802827"/>
            <a:ext cx="5931834" cy="303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5EE329B0-7515-134F-869C-CC315175992C}"/>
              </a:ext>
            </a:extLst>
          </p:cNvPr>
          <p:cNvSpPr/>
          <p:nvPr userDrawn="1"/>
        </p:nvSpPr>
        <p:spPr>
          <a:xfrm>
            <a:off x="4658180" y="1636022"/>
            <a:ext cx="1188720" cy="1185424"/>
          </a:xfrm>
          <a:prstGeom prst="donut">
            <a:avLst>
              <a:gd name="adj" fmla="val 17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75B1F4-4782-E346-B8C1-AE8D7AB6BE58}"/>
              </a:ext>
            </a:extLst>
          </p:cNvPr>
          <p:cNvSpPr/>
          <p:nvPr userDrawn="1"/>
        </p:nvSpPr>
        <p:spPr>
          <a:xfrm>
            <a:off x="93372" y="1052413"/>
            <a:ext cx="282365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Transpiration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Plants absorb liquid water through their roots and release it as water vapor through their leaves.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1C77-F81E-7A47-8CE9-4199666DB1E8}"/>
              </a:ext>
            </a:extLst>
          </p:cNvPr>
          <p:cNvSpPr/>
          <p:nvPr userDrawn="1"/>
        </p:nvSpPr>
        <p:spPr>
          <a:xfrm>
            <a:off x="9274974" y="1525300"/>
            <a:ext cx="28236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Like evaporation,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transpiration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is caused by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1EB78-EEB1-4A40-980F-858CC396828C}"/>
              </a:ext>
            </a:extLst>
          </p:cNvPr>
          <p:cNvSpPr txBox="1"/>
          <p:nvPr userDrawn="1"/>
        </p:nvSpPr>
        <p:spPr>
          <a:xfrm>
            <a:off x="3247221" y="4016547"/>
            <a:ext cx="5727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two water cycle processes are driven by heat from the Sun?</a:t>
            </a:r>
          </a:p>
        </p:txBody>
      </p:sp>
    </p:spTree>
    <p:extLst>
      <p:ext uri="{BB962C8B-B14F-4D97-AF65-F5344CB8AC3E}">
        <p14:creationId xmlns:p14="http://schemas.microsoft.com/office/powerpoint/2010/main" val="292860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2D2F7E-DE9B-834C-8011-7DF2299EA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1372" y="1371599"/>
            <a:ext cx="5931834" cy="303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75B1F4-4782-E346-B8C1-AE8D7AB6BE58}"/>
              </a:ext>
            </a:extLst>
          </p:cNvPr>
          <p:cNvSpPr/>
          <p:nvPr userDrawn="1"/>
        </p:nvSpPr>
        <p:spPr>
          <a:xfrm>
            <a:off x="93372" y="1235736"/>
            <a:ext cx="2823654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Condensation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Occurs when water vapor loses energy and changes to liquid water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1C77-F81E-7A47-8CE9-4199666DB1E8}"/>
              </a:ext>
            </a:extLst>
          </p:cNvPr>
          <p:cNvSpPr/>
          <p:nvPr userDrawn="1"/>
        </p:nvSpPr>
        <p:spPr>
          <a:xfrm>
            <a:off x="9274974" y="573375"/>
            <a:ext cx="282365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Air cools as it rises higher in the atmosphere. 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Cool air holds less water vapor than warm air.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Cooling water vapor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condenses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into water droplets that may form clouds.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650F1CCB-67F5-404C-8CA2-8C5F17AC4295}"/>
              </a:ext>
            </a:extLst>
          </p:cNvPr>
          <p:cNvSpPr/>
          <p:nvPr userDrawn="1"/>
        </p:nvSpPr>
        <p:spPr>
          <a:xfrm>
            <a:off x="4511097" y="1781943"/>
            <a:ext cx="1388942" cy="793263"/>
          </a:xfrm>
          <a:prstGeom prst="donut">
            <a:avLst>
              <a:gd name="adj" fmla="val 17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3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03E3D-6EB3-7746-B936-204B7FEAD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1372" y="1371599"/>
            <a:ext cx="5931834" cy="303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75B1F4-4782-E346-B8C1-AE8D7AB6BE58}"/>
              </a:ext>
            </a:extLst>
          </p:cNvPr>
          <p:cNvSpPr/>
          <p:nvPr userDrawn="1"/>
        </p:nvSpPr>
        <p:spPr>
          <a:xfrm>
            <a:off x="93372" y="1052413"/>
            <a:ext cx="2823654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Precipitation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Water that falls from clouds to the surface of Earth as rain, sleet, snow, or hail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1C77-F81E-7A47-8CE9-4199666DB1E8}"/>
              </a:ext>
            </a:extLst>
          </p:cNvPr>
          <p:cNvSpPr/>
          <p:nvPr userDrawn="1"/>
        </p:nvSpPr>
        <p:spPr>
          <a:xfrm>
            <a:off x="9274974" y="1303429"/>
            <a:ext cx="282365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Occurs when clouds become too heavy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Precipitation’s state of matter depends on temperature.  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1EB64403-9569-6B42-914B-41B401676FE9}"/>
              </a:ext>
            </a:extLst>
          </p:cNvPr>
          <p:cNvSpPr/>
          <p:nvPr userDrawn="1"/>
        </p:nvSpPr>
        <p:spPr>
          <a:xfrm>
            <a:off x="7051085" y="2083765"/>
            <a:ext cx="1602920" cy="995422"/>
          </a:xfrm>
          <a:prstGeom prst="donut">
            <a:avLst>
              <a:gd name="adj" fmla="val 17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1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70B313-6F95-AD4F-9B81-8718D7A2E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0083" y="843698"/>
            <a:ext cx="5931834" cy="303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75B1F4-4782-E346-B8C1-AE8D7AB6BE58}"/>
              </a:ext>
            </a:extLst>
          </p:cNvPr>
          <p:cNvSpPr/>
          <p:nvPr userDrawn="1"/>
        </p:nvSpPr>
        <p:spPr>
          <a:xfrm>
            <a:off x="9368346" y="501958"/>
            <a:ext cx="2737901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Runoff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Water that flows on top of Earth’s surface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Eventually ends up in lakes, rivers,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oceans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327CADF-45F7-9443-B8CC-295FB13B5E20}"/>
              </a:ext>
            </a:extLst>
          </p:cNvPr>
          <p:cNvSpPr/>
          <p:nvPr userDrawn="1"/>
        </p:nvSpPr>
        <p:spPr>
          <a:xfrm>
            <a:off x="5492483" y="2861551"/>
            <a:ext cx="1077638" cy="919186"/>
          </a:xfrm>
          <a:prstGeom prst="donut">
            <a:avLst>
              <a:gd name="adj" fmla="val 17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F2829E-1DB1-2B42-BB5F-745AFC08FCD7}"/>
              </a:ext>
            </a:extLst>
          </p:cNvPr>
          <p:cNvSpPr/>
          <p:nvPr userDrawn="1"/>
        </p:nvSpPr>
        <p:spPr>
          <a:xfrm>
            <a:off x="85753" y="501958"/>
            <a:ext cx="282365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Groundwater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Water that soaks into the ground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Moves very slowly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Can be stored in underground lakes or end back up 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ocean</a:t>
            </a: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1CC6D981-A3F7-D146-891E-8EE05F7111FB}"/>
              </a:ext>
            </a:extLst>
          </p:cNvPr>
          <p:cNvSpPr/>
          <p:nvPr userDrawn="1"/>
        </p:nvSpPr>
        <p:spPr>
          <a:xfrm>
            <a:off x="6725753" y="3013952"/>
            <a:ext cx="1077638" cy="919186"/>
          </a:xfrm>
          <a:prstGeom prst="donut">
            <a:avLst>
              <a:gd name="adj" fmla="val 17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A4272-EE21-C640-8D49-58B2FE611D71}"/>
              </a:ext>
            </a:extLst>
          </p:cNvPr>
          <p:cNvSpPr txBox="1"/>
          <p:nvPr userDrawn="1"/>
        </p:nvSpPr>
        <p:spPr>
          <a:xfrm>
            <a:off x="3118759" y="4025546"/>
            <a:ext cx="594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does groundwater and runoff eventually end up?</a:t>
            </a:r>
          </a:p>
        </p:txBody>
      </p:sp>
    </p:spTree>
    <p:extLst>
      <p:ext uri="{BB962C8B-B14F-4D97-AF65-F5344CB8AC3E}">
        <p14:creationId xmlns:p14="http://schemas.microsoft.com/office/powerpoint/2010/main" val="182666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5968DA-498F-B94D-BD21-7B6E79A53472}"/>
              </a:ext>
            </a:extLst>
          </p:cNvPr>
          <p:cNvSpPr txBox="1"/>
          <p:nvPr userDrawn="1"/>
        </p:nvSpPr>
        <p:spPr>
          <a:xfrm>
            <a:off x="126608" y="716322"/>
            <a:ext cx="3519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Drag each box below to its proper spot in the water cycle diagram.</a:t>
            </a:r>
          </a:p>
        </p:txBody>
      </p:sp>
      <p:pic>
        <p:nvPicPr>
          <p:cNvPr id="11" name="Picture 10" descr="Diagram, application&#10;&#10;Description automatically generated with medium confidence">
            <a:extLst>
              <a:ext uri="{FF2B5EF4-FFF2-40B4-BE49-F238E27FC236}">
                <a16:creationId xmlns:a16="http://schemas.microsoft.com/office/drawing/2014/main" id="{D7E95453-4EC3-EB4C-9C9E-C876FCEFD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2553" r="2597" b="2844"/>
          <a:stretch/>
        </p:blipFill>
        <p:spPr>
          <a:xfrm>
            <a:off x="4898374" y="805513"/>
            <a:ext cx="6704014" cy="4425189"/>
          </a:xfrm>
          <a:prstGeom prst="rect">
            <a:avLst/>
          </a:prstGeom>
          <a:effectLst>
            <a:outerShdw blurRad="2921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16A1C9D-585D-9745-8824-57A47154867F}"/>
              </a:ext>
            </a:extLst>
          </p:cNvPr>
          <p:cNvSpPr/>
          <p:nvPr userDrawn="1"/>
        </p:nvSpPr>
        <p:spPr>
          <a:xfrm>
            <a:off x="9209073" y="2910600"/>
            <a:ext cx="1760299" cy="6241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6F7E71C-342D-2242-A668-DCB17F73E7D8}"/>
              </a:ext>
            </a:extLst>
          </p:cNvPr>
          <p:cNvSpPr/>
          <p:nvPr userDrawn="1"/>
        </p:nvSpPr>
        <p:spPr>
          <a:xfrm>
            <a:off x="5013814" y="2658207"/>
            <a:ext cx="1772667" cy="5695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FF255B7-DC8F-9E42-A68D-C3079FD9B84D}"/>
              </a:ext>
            </a:extLst>
          </p:cNvPr>
          <p:cNvSpPr/>
          <p:nvPr userDrawn="1"/>
        </p:nvSpPr>
        <p:spPr>
          <a:xfrm>
            <a:off x="6423174" y="4111363"/>
            <a:ext cx="1760298" cy="5695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26DA62F-B269-5945-8446-640E07DC881A}"/>
              </a:ext>
            </a:extLst>
          </p:cNvPr>
          <p:cNvSpPr/>
          <p:nvPr userDrawn="1"/>
        </p:nvSpPr>
        <p:spPr>
          <a:xfrm>
            <a:off x="7303323" y="1818899"/>
            <a:ext cx="1760298" cy="568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716C3FB-6CC9-FC4A-AC44-1A2CFB35EC17}"/>
              </a:ext>
            </a:extLst>
          </p:cNvPr>
          <p:cNvSpPr/>
          <p:nvPr userDrawn="1"/>
        </p:nvSpPr>
        <p:spPr>
          <a:xfrm>
            <a:off x="9147646" y="1177987"/>
            <a:ext cx="1772667" cy="568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7F35D5D-AF83-C64C-9618-5282AB79A9F3}"/>
              </a:ext>
            </a:extLst>
          </p:cNvPr>
          <p:cNvSpPr/>
          <p:nvPr userDrawn="1"/>
        </p:nvSpPr>
        <p:spPr>
          <a:xfrm>
            <a:off x="9012781" y="4680887"/>
            <a:ext cx="1760298" cy="568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BA949B2C-3808-7B4B-A657-0DBC1835C6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83" y="763491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61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5C290A-4F2F-A743-B23B-86240A0AC89B}"/>
              </a:ext>
            </a:extLst>
          </p:cNvPr>
          <p:cNvSpPr txBox="1"/>
          <p:nvPr userDrawn="1"/>
        </p:nvSpPr>
        <p:spPr>
          <a:xfrm>
            <a:off x="174151" y="776178"/>
            <a:ext cx="40344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Under each picture, type a short explanation of how the Sun and ocean are connected in that step of the water cycle.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24DBD8-2B68-9E47-8700-69D4754A71AE}"/>
              </a:ext>
            </a:extLst>
          </p:cNvPr>
          <p:cNvGrpSpPr/>
          <p:nvPr userDrawn="1"/>
        </p:nvGrpSpPr>
        <p:grpSpPr>
          <a:xfrm>
            <a:off x="4549990" y="1752164"/>
            <a:ext cx="1989861" cy="2023248"/>
            <a:chOff x="1580243" y="838200"/>
            <a:chExt cx="1989861" cy="202324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B4C9F296-B208-F440-83FD-83501A700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742" y="838200"/>
              <a:ext cx="838200" cy="800100"/>
            </a:xfrm>
            <a:prstGeom prst="rect">
              <a:avLst/>
            </a:prstGeom>
          </p:spPr>
        </p:pic>
        <p:pic>
          <p:nvPicPr>
            <p:cNvPr id="16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FC0BA238-3A2A-CC43-9EEE-FB1CD7644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83" b="68760"/>
            <a:stretch/>
          </p:blipFill>
          <p:spPr>
            <a:xfrm>
              <a:off x="1580243" y="1785726"/>
              <a:ext cx="1989861" cy="1075722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C298961-2362-C242-B281-1275D3D07EF1}"/>
                </a:ext>
              </a:extLst>
            </p:cNvPr>
            <p:cNvCxnSpPr/>
            <p:nvPr/>
          </p:nvCxnSpPr>
          <p:spPr>
            <a:xfrm>
              <a:off x="2291137" y="1638300"/>
              <a:ext cx="0" cy="560370"/>
            </a:xfrm>
            <a:prstGeom prst="straightConnector1">
              <a:avLst/>
            </a:prstGeom>
            <a:ln w="38100">
              <a:solidFill>
                <a:srgbClr val="FFBC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302128A-14C2-4243-A634-434D9D8786E3}"/>
                </a:ext>
              </a:extLst>
            </p:cNvPr>
            <p:cNvCxnSpPr/>
            <p:nvPr/>
          </p:nvCxnSpPr>
          <p:spPr>
            <a:xfrm>
              <a:off x="2525730" y="1638300"/>
              <a:ext cx="0" cy="560370"/>
            </a:xfrm>
            <a:prstGeom prst="straightConnector1">
              <a:avLst/>
            </a:prstGeom>
            <a:ln w="38100">
              <a:solidFill>
                <a:srgbClr val="FFBC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37A5F5-AC75-2642-9AFD-47BE845B8A8A}"/>
                </a:ext>
              </a:extLst>
            </p:cNvPr>
            <p:cNvCxnSpPr/>
            <p:nvPr/>
          </p:nvCxnSpPr>
          <p:spPr>
            <a:xfrm>
              <a:off x="2731214" y="1638300"/>
              <a:ext cx="0" cy="560370"/>
            </a:xfrm>
            <a:prstGeom prst="straightConnector1">
              <a:avLst/>
            </a:prstGeom>
            <a:ln w="38100">
              <a:solidFill>
                <a:srgbClr val="FFBC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159F116-954D-9D47-9014-3459991114DA}"/>
                </a:ext>
              </a:extLst>
            </p:cNvPr>
            <p:cNvCxnSpPr/>
            <p:nvPr/>
          </p:nvCxnSpPr>
          <p:spPr>
            <a:xfrm>
              <a:off x="2957245" y="1638300"/>
              <a:ext cx="0" cy="560370"/>
            </a:xfrm>
            <a:prstGeom prst="straightConnector1">
              <a:avLst/>
            </a:prstGeom>
            <a:ln w="38100">
              <a:solidFill>
                <a:srgbClr val="FFBC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3CEAF8-4666-F840-9A70-096F0C93B695}"/>
              </a:ext>
            </a:extLst>
          </p:cNvPr>
          <p:cNvGrpSpPr/>
          <p:nvPr userDrawn="1"/>
        </p:nvGrpSpPr>
        <p:grpSpPr>
          <a:xfrm>
            <a:off x="7178368" y="1809341"/>
            <a:ext cx="2045240" cy="1966071"/>
            <a:chOff x="7411060" y="860208"/>
            <a:chExt cx="2045240" cy="1966071"/>
          </a:xfrm>
        </p:grpSpPr>
        <p:pic>
          <p:nvPicPr>
            <p:cNvPr id="22" name="Picture 2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E1AC3618-0EA5-BA48-BE28-02CDA1243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83" b="68760"/>
            <a:stretch/>
          </p:blipFill>
          <p:spPr>
            <a:xfrm>
              <a:off x="7411060" y="1794290"/>
              <a:ext cx="2045240" cy="103198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FA3FAC5-8B00-1244-99FB-438423EA9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580" y="860208"/>
              <a:ext cx="838200" cy="800100"/>
            </a:xfrm>
            <a:prstGeom prst="rect">
              <a:avLst/>
            </a:prstGeom>
          </p:spPr>
        </p:pic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607E4B6C-1B2A-1F45-B931-4FBB63EC4793}"/>
                </a:ext>
              </a:extLst>
            </p:cNvPr>
            <p:cNvSpPr/>
            <p:nvPr/>
          </p:nvSpPr>
          <p:spPr>
            <a:xfrm>
              <a:off x="7607944" y="2004846"/>
              <a:ext cx="1766370" cy="499043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0070C0"/>
                </a:gs>
                <a:gs pos="45000">
                  <a:schemeClr val="accent1">
                    <a:lumMod val="20000"/>
                    <a:lumOff val="80000"/>
                  </a:schemeClr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0D9FB5-59DB-0D43-BEC1-4B9295AB9F91}"/>
                </a:ext>
              </a:extLst>
            </p:cNvPr>
            <p:cNvSpPr txBox="1"/>
            <p:nvPr/>
          </p:nvSpPr>
          <p:spPr>
            <a:xfrm>
              <a:off x="7636097" y="2115869"/>
              <a:ext cx="1766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Increasing Energy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16DE58-1594-BB40-9394-EA23F01B29EA}"/>
              </a:ext>
            </a:extLst>
          </p:cNvPr>
          <p:cNvGrpSpPr/>
          <p:nvPr userDrawn="1"/>
        </p:nvGrpSpPr>
        <p:grpSpPr>
          <a:xfrm>
            <a:off x="9861698" y="1775877"/>
            <a:ext cx="1924903" cy="2017277"/>
            <a:chOff x="5866779" y="841609"/>
            <a:chExt cx="1924903" cy="2017277"/>
          </a:xfrm>
        </p:grpSpPr>
        <p:pic>
          <p:nvPicPr>
            <p:cNvPr id="27" name="Picture 26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2DDB770A-1731-6948-8D2F-B7315CF63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83" b="68760"/>
            <a:stretch/>
          </p:blipFill>
          <p:spPr>
            <a:xfrm>
              <a:off x="5866779" y="1774284"/>
              <a:ext cx="1924903" cy="1084602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D0773E5-DB4A-3743-8458-37CFDB0A1F69}"/>
                </a:ext>
              </a:extLst>
            </p:cNvPr>
            <p:cNvCxnSpPr/>
            <p:nvPr/>
          </p:nvCxnSpPr>
          <p:spPr>
            <a:xfrm flipV="1">
              <a:off x="6010382" y="1366034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613A48F-755F-F84F-886B-BC3A11B79302}"/>
                </a:ext>
              </a:extLst>
            </p:cNvPr>
            <p:cNvCxnSpPr/>
            <p:nvPr/>
          </p:nvCxnSpPr>
          <p:spPr>
            <a:xfrm flipV="1">
              <a:off x="6337443" y="1366034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6AC0327-814A-AC47-8D7A-609AD4733845}"/>
                </a:ext>
              </a:extLst>
            </p:cNvPr>
            <p:cNvCxnSpPr/>
            <p:nvPr/>
          </p:nvCxnSpPr>
          <p:spPr>
            <a:xfrm flipV="1">
              <a:off x="7138828" y="1381017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B93B67B-6684-7544-B9D2-25C8E4AED93E}"/>
                </a:ext>
              </a:extLst>
            </p:cNvPr>
            <p:cNvCxnSpPr/>
            <p:nvPr/>
          </p:nvCxnSpPr>
          <p:spPr>
            <a:xfrm flipV="1">
              <a:off x="7416230" y="1381017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29D54C8-3A47-AD46-859F-2BAEA1796BD5}"/>
                </a:ext>
              </a:extLst>
            </p:cNvPr>
            <p:cNvCxnSpPr/>
            <p:nvPr/>
          </p:nvCxnSpPr>
          <p:spPr>
            <a:xfrm flipV="1">
              <a:off x="6565187" y="1473913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E92C31A-17AA-AD4D-BA50-5C7F59E9361E}"/>
                </a:ext>
              </a:extLst>
            </p:cNvPr>
            <p:cNvCxnSpPr/>
            <p:nvPr/>
          </p:nvCxnSpPr>
          <p:spPr>
            <a:xfrm flipV="1">
              <a:off x="6914509" y="1241195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6DB8D5E-CE5F-0047-AE78-DF51AB74D478}"/>
                </a:ext>
              </a:extLst>
            </p:cNvPr>
            <p:cNvCxnSpPr/>
            <p:nvPr/>
          </p:nvCxnSpPr>
          <p:spPr>
            <a:xfrm flipV="1">
              <a:off x="7715893" y="1366034"/>
              <a:ext cx="0" cy="544531"/>
            </a:xfrm>
            <a:prstGeom prst="straightConnector1">
              <a:avLst/>
            </a:prstGeom>
            <a:ln w="38100">
              <a:solidFill>
                <a:srgbClr val="61CAE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192159EB-D288-4E4A-BDE8-257F41C0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127" y="843029"/>
              <a:ext cx="642316" cy="421038"/>
            </a:xfrm>
            <a:prstGeom prst="rect">
              <a:avLst/>
            </a:prstGeom>
          </p:spPr>
        </p:pic>
        <p:pic>
          <p:nvPicPr>
            <p:cNvPr id="36" name="Picture 3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50359350-A27F-A44B-A84A-F760A1398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684" y="841609"/>
              <a:ext cx="642316" cy="421038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78379D7-F98C-4B49-B968-6C57B9119B51}"/>
              </a:ext>
            </a:extLst>
          </p:cNvPr>
          <p:cNvSpPr txBox="1"/>
          <p:nvPr userDrawn="1"/>
        </p:nvSpPr>
        <p:spPr>
          <a:xfrm>
            <a:off x="5121359" y="704602"/>
            <a:ext cx="633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Sun and Ocean Connection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E82ECDF-137A-A74D-907E-32259D235EFE}"/>
              </a:ext>
            </a:extLst>
          </p:cNvPr>
          <p:cNvSpPr/>
          <p:nvPr userDrawn="1"/>
        </p:nvSpPr>
        <p:spPr>
          <a:xfrm>
            <a:off x="4637211" y="1274441"/>
            <a:ext cx="1815418" cy="4040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9A1B5FE-92D0-934A-919C-0E340940ACE5}"/>
              </a:ext>
            </a:extLst>
          </p:cNvPr>
          <p:cNvSpPr/>
          <p:nvPr userDrawn="1"/>
        </p:nvSpPr>
        <p:spPr>
          <a:xfrm>
            <a:off x="7293279" y="1264058"/>
            <a:ext cx="1815418" cy="4040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A2CA802-7DEC-A841-922C-DA6B8E7B39F9}"/>
              </a:ext>
            </a:extLst>
          </p:cNvPr>
          <p:cNvSpPr/>
          <p:nvPr userDrawn="1"/>
        </p:nvSpPr>
        <p:spPr>
          <a:xfrm>
            <a:off x="9949347" y="1251812"/>
            <a:ext cx="1815418" cy="4040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96112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B 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73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Loo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human">
            <a:extLst>
              <a:ext uri="{FF2B5EF4-FFF2-40B4-BE49-F238E27FC236}">
                <a16:creationId xmlns:a16="http://schemas.microsoft.com/office/drawing/2014/main" id="{87C390DC-99C0-F346-812F-9853897B5AA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4" name="AutoShape 10" descr="data:image/jpeg;base64,/9j/4AAQSkZJRgABAQAAAQABAAD/2wCEAAkGBxMTEhUTExMWFhUXGBgYGRgYFx4aHRsdHRobHx8bGx0fHyghGhslGxgYITEhJSkrLi4uGB8zODMtNygtLisBCgoKDg0OGxAQGy4mICYtLzArMy4vLzA3LzIvLS0tLy03Mi0vLS0vLS81NS0tNS0tLS8tLS0vLS8tLy0tLS0tLf/AABEIAL8BCAMBIgACEQEDEQH/xAAcAAACAwEBAQEAAAAAAAAAAAAFBgMEBwIBAAj/xABCEAABAgQEBAMFBgUDBAEFAAABAhEAAwQhBRIxQQZRYXEigZETMqGx8AcUQlLB0SNiguHxM3KSFUOisiQWFyVT0v/EABoBAAMBAQEBAAAAAAAAAAAAAAMEBQIGAQD/xAA0EQABAwMCBAQFBQACAwEAAAABAAIDBBEhEjEFE0FRIjJhcYGx0eHwI0KRocFS8RQzQxX/2gAMAwEAAhEDEQA/AFesUAEoDAAADkAwAtFmgw9KVk5gUi5I00cwNJVMWw00+MFK1cuXLEozEJJZSsygDl233I+Ec4++Gjc7rojYBD6oqnzCpmADDom+uz3fzi9U1smklhUw3bwoHvK8tg4FzAGv4plywU06QpX5yLA8wDcnvCrPnqmKK5iypR1J+tOghyOjdLbXhvbr9knNWtjFo8lWMaxWZUrK1nSyUjRI5AfM7w7/AGf4f7KSZqtZhBH+0afG8KHDuFComhJPhT4l9uXcn9Y0dc9IAAYCwA5DTTkzx9xGQNYIGfH2XnD4i5xmf8FYqZyj27+gMQyZJJ012BLd7bX5xXRMClCxPPTn2cfV4KUgSnXb4W+u/nEZ3gCrg3RGWlMmUqYQ5FgLDMdhbbftC5TS1LUqaslRUSXUSd3Ycg5LDaAmLcVKqatEiUwlAkE7qt4iCzp91nF+sNHtGS1tTYa/VzzjboXwNGrd2fggxyNlcSNgoFtY6s1i99dwx2ghhsgXOgFydgP26wPllz8G/wAR5xlV+xoFpCmVOIlhruD740t4Q3nGQwyPbGOpW3yCNhkPRIvFGIipqlzE+4AEIfdKd/MufOBoAj63wEegPHWMYGNDW7BcjI8vcXO3K0r7OcUTNkfdSr+JKKigH8Usl7c8qizcmg4cKzHp9fXnGMsxCkkgggggsQeYINoYZnHNeUZfahOxWlCc5/qax6hj1iPWcLdJJriIF97qvS8UDI9Dxe2yc+J+IJdEkoQQqoUPClnyPbMvlbRP6Rks9SlFSlEqUS5JLkk6vEs2YpRKlKKlG5JLkndybk9YjKmBh+jo2UzbDJO5SNVVvqH3O3QLWuHE/wD4+nA3lg/Aj5mKs1Hi1e/b/EWcCJRh9MDb+GD6u3wIiiuoSNX9f7do5xwJlfbufmulaRymX7BFqGYEpclgLk8g0ZFilcZ8+bOL+NRI7aAeSQI1JWC1FRIWhKcgmJKcy/CACwJ5mylGwu0WsI4OoaVOVUtNRN1K5ocabIfKlLjcE31h2ikjpg6R+5wElWxyVBaxmw3WbcDys1WCQ4lpUrR2NgDfcEgw+19Rr0t8T9ecMaKKkVZEmXLYAZpSEyyzu1rEOTqIUMXlKlTVS1F8pseYIcH0MDqJhUy6h0CJTxmnj0HdDakw5YOoChlZLOCVN+ZyL9dPhCRWrYG8Gfs6xRavbS13kISC+6VqOieYIzEjZusfTMdyC4dF82QCUAqafPW5d/OwEQf9RXa5LQ1TKaQuyFDMz5fdP978opVPDm4EJNmZ+4WTJd2KDoxZSTqWffX67RNOrpc0NNQmYHs7Ejs4cam46xDVYKpP+P7xwrBJnszNcMNiLta/a4hhjmHLSsuz5gvJ2CSVe4VyzfU5h8b/ABgdishdLImLuokFKVIc5SQfEbeEDmY89spJtbz+cXKXEiDYsb8u/nv1hgFwsXZCw5twQ02WWPHsPuPcOS5yFTZCQiaHUUp91ba2/Cq22u+rx9FyKpjkbcG3uoMtO+N1iFewiQEJMxdkgO/15CFLjVYXNTN/On5FgPIW8oM8T4kEqEjMAEe9fVXL+kW7vClitb7RQbRIYdfr9IRoona+aevyT1ZKwsLeqioaOZNUES0FajsA/ryHUwyyeAK1QciUl9lTA/wf5wY+zGUkSZyw2crCT0TlcdWJJ75ekM86eU89f07Rmr4g+OQsYBjuvqagZIwPcUOo+G50lARLkpNgVFK0gKUzPdT/AFZniGrwmsT4vYqUN8pCzpySXcQVnVq9X5fEa8vKPUYspPfq5bmz2HpE3nuJ1EXVLlACwNkFrKafIb2ktaXD/mDHmUvd7MYXOIOJFZTLSS6hcnkeR5xpFNxEsfib5d2DXiSfV008gz5EqapmzLQlRbVnUHbzgkVRE1wc9iDLBK5tmOCyvgqQnMqarUEJT8yfkPMw4za1JLZvr6EN9FKpAGlypcu591CCPTLeJ5tKg6Jp1u/vIAPoEmM1FUyaTX9F7BA6JmlKFDNGYXhZ49xj2tQJSVDJKS2g98+9fdgALco1NNChF/u0kWJzIlgj1CSR8IALwDC5hUpVOApRctMmC+5Az2P7xqmlhil5j77Yws1MUssXLbb1ysm9p8Y6BH0If8e+z6WZJm0RmFaQ5lrIUFADRJCQQvdiS8Z9Ry1zVCXKQVqVokBz/YdYvQ1EcrdTDhQJaaSJ2lwXWaPnEN1J9ndQpLrmypamslyryURYHtmhYxjD51MvJOl5FEOLggjmkhwRHsdRFIbMcCV4+mljF3NICrxMrC5i0SlABpyzLljdRBAJA5Alnte0OH2R4PT1M2f94lJmJlpQQFE6kq2GoZNw/LVzGh4vgdLNmSDLTIQqQTlKUkEAv4QEslsxzOQd2ZyYBUVjYiR1+yYp6N0lj0+6CV0lS1JkSrkMly7ABhmUbkAbnpFygwOTIZc0+2m7DSWD2LFTcz6AxemrTIdHuvfNqV31cMGD+XJ4CVtSSe+vL07vHNiRzRpbv1K6PQHZOyv1+LudSb6O4boAQ3xigqaJgcKIUdRlADMN35xHTSSVEg6vvtY3s525aQSnIlSUGZOUmWgfiJ36XueggRIBsMlaJsM4C8wWmOZz6/TWhc4hrEzalSklwGSPIN6O/rBLEMcKgZclJSkggrPvHtyG3PtAEU5uel4PAwtJc7dBkdqwEFx2oCU+UO+A4WmlpEoPvqHtJh5k7cy3uj+8AcBwgT6l1t7OV41A3cg+FJ6Pc/7YZsUqCdN/kP7/ACg9VJ4WxD3P+LFNH4jIfYIVVIzG7Odbf2vFiiT7FCpmYoSkZlKBIdg9w7HsREtJRlZBIIGz7tyjvGJftVewFpSMq5p0ClM6ZfYAhZ7pHOFg4E6Tt1Ry3F7Z6Ibh3Fk5SM06UhYUSQB4FBJNgSAQSA12EGaPEaeYlSQQgq1TMDX5g+6T/aAtVLDsOwiCpCJUtUxdkpDnryA6k2gjmRvPhFieyEAWDJwERxTBiGbTm3zN4DKoFA2B8gfhCpT8Z1aJhWmYcpUT7JXiQByAOgAbRjDDSfaIgt7al8QYkoUGJ/2qFge5h00VVGMWd+eqVbXwu3wj+G05SL2JPoN/g/pH0BaHjtM6elCpYlSykpCirMcx0KiwADONNxH0AlhkYfE3dHZNHILgrPpUqZOWcoK1qJJa5vqT+8NGGcEKJBnrCR+VFz66D4wbosksBkpA6W+VzHaas3UCS1nF25P6RQmrZXYjFkrFQxtzIbq/hEqXSOJSLFswKi5bQuSz6/KDQr6VQZSwnosEN53HxhTVioN831p20jukkTql1SkOl/fUQlJPQn3mu7O0TXwGTxSE+/8A2nNbW4Z/ATjT0sqaCJa0LDWyqBPmHdr8oiqMFJ2J137/ABhNr+HaxDqCErYE/wANbkdgQFHsm5gXJ42qZNhOmWYZVB9OeYODHjeHyPzC8H89EJ1UGGzxZO8/B1JPP65xAuhWNnGx53YQv032mVBISJaJilEAApYl7AOlQ1h9pcSC0pM2nKH1yrCh11AJHnApYqmC3MA/lEimZJ5LpfUFi+41vHsuuWLZiX59t9YY1z6UnIV5TyWhSW/qUG8iRHNTgoZwLEP0IPWA84Dztsih2cFDKXGlJLuH5j9+cXl4lKm/6stJ/mJY+qWPlFBeCkEt9evlEH3NaTcH119Pn1jQcz9pWr38wTNQ06HCpcwpH5VHMLcjqN9jC0jh40K50yUgqTMUVFbBkJJcIsXABPvFtoiTVTEF7/W8FqDFSPeLHsP8eRjYeWNI6He3VeFgc4HqNrodLxYkj0vAL7QZqZtMCR45agUnXwmxDvoTl5+7DBxLh6Ey/vEsZQ4C0gML6KSHs526xnlaJlXPRTyi7nxcgxuo9AL/AN4cooW8wStNgMpWrlPLMZFycJm+yBDS6qY+8pHYeIk/Eeh5wxzKlSVas/112v8ArEmEIlUqZdKhIEtRAJuCVn8RN9SwbZ+QivitOyjq/wBbeXpC1TIJ5i/odvgj00Zhi0dRui1LORPQZc0lQOlxmSbgKSebkfHUGBf3VSZhlqGZi4Ojg6K313B6iKVPUkKBZuTWv0vpBrEqn/46p+i5SSo2/CHzW5hi2u9r2GQfJ/CJcDx/yqGM8QyKFLK8U0h0ygb6WKj+FPXXoYy7iTFZ9UoTZqnFwlKbJS2wTsbu5uXgVPqFLUVrUVKUSSSXJJhl4TwkzElUy8pRsj8xSdegDEdbxehpYqJnMOXdT/gUOSeSrk0jA7fVNmApVMkSlkXUi/e3zAghU0uVJUQwAcu57nT945QhGpH4ShgbKSXsRodTeFfjqUZUmUJTpQVqCgFKcnKw1Js2cN1iRG0TzaQbXP51VeRxhi1EXsFNwZxGlVcuWbS5yciHLeJLlJPLN4g3Mph9VhKlmMEWGh74FxWvnzbVZyy0AFKy7pNgwILsWdRvoHvDvEOH/wD1Y6wAzf8ApT6Oucf0yLknC0cShK8IvNIcJPzLXCQ94FYhMCRlBJJJUVH8RJck9HJiZcxMpKiFZlqLrWq6lHryHIDTpAeYpUxQGpJYee0RmMyrBJAzupsPolziTYJfxKOg6d+gjziLhNNSEy/vnswL5fYuFK5k5xYCwDczeCdbMTJQmUnQAOeZ1Kurv6NAmlnqUpnGrwdkr2u1s6IT42vbpf1WX4tgs2mnmRNACxuLpUDcKSdwYoKSRrGp/arKSKWnWSBNE0pTzyKQSryBSj16xlijfnHTUdRz4RJZc5URcqUsBXyk2B5x9BTBeHqipP8ADSyd1qskee/YPHkafVRRmznAFesp5Xi7WlPOH0QmrdX+mhioAsSTonsWLmDKq72ZyoGUfy+EdrQD4OxczhMlrQJawQsD8wsDryIHrF2rBSp30069/XeOfma4SaHdF0ETmubrCJVuGSquWPay0laigZke+PGLEi5GUqsevlcxCpyEJljKlIASnQJDBu4a3rFPBqxzlO7G3Q2IOxB6QVM6WpSZUwgTVJUU6ssJbxA82ILbdYVke+2k3IC2A1p1DqhEjES/qSwB/wAd4gxXCaWsH8VOWZ/+xLBXmdx0I7RcxDBykuncEt9fOBq5eQbG7aH100/ePY3C+qM2K+dZws8XCDUvAU6RUS5sopny0qch8iwL6pJu1tC55Q6hZUgZXBSGIZlAsNRseh5iB9PiRDHU6fXq7wbp6+VMb2iQ9hmZldgpr9o1USyTWMm46ryGJkV+XsUN1BKrAOWYEF9vj+kQ0ilyw0qYuWAfdBdP/Eu/cCCsykmMTkTORbKUEFTbkpIFw2iSXfygW6VkgHx2UUK8CxbdBvofJoGNTR6f0tHS42Kuo4gmJA9pKRN5lBKFM+6WIfs2m0W6bEaadbMZajtNGUeag6R6wCUhQ1b0/wA9bR4lYOoubWYfOMOjY7Nv4x9lnRbY2TIvCxMBKSlQG6SCPURQ/wCiLzBhr9cooqw5C2U6kl/CtCsi088qgXFra/OF/ianxSSHRVVE+QQXZRK030WE3UOulto3BTiQ6WyW9CFiV74vFpuPRE/tBxtEuT91lnPNUpLhN2Z2T1VmIts3lFbhTBhSIKlsZ0z3la5R+QfqefaFzhOjJmGfNDEOlAOo5q6HYdzDoCS4fX6/s0OVFoWchhx+49/T2Q6cGR3Odv0+qq4p4gSCXt5dQXfWGGbNTPlCam7i4GqVD3g9m311tzgMpIAPkxH92jjhrFUioVSKN1pVMSOSgHPqlz/TC4YXsIA2yjucGOBPXCjVJOYlh5kC3Ry/wgvhSgvMhfiSsFKnFikpAI9GHpFXEZGXYs4uPOxbfS0c4VNAUALuRfz+rwNxJbdbAANlkeK0JlT5khnUhZl6G5CmcdDr5w90CBKSlAZkpAt8T5l37x39oeCZamTWJ92apKV9FpFj5gf+PWK0lfWLM84niY4ds+6k08XKe4Iqmd1gdxmc9Iu3uKQod3CSfQn4RKlUCeJqp6dY193/ANkn1hWnj/WaR3Canf8ApOB7JPkylTFJSkEqUQABqSTYDzjXuFcCTQyCFEGcu6yC7ckg8hv1gXwDw593R95nBpi0/wANJF0J5kfmIA7A9YYJi8538494nWcw8pnlG/qs8PpNA5rt+irT1OYvYJTAKMxVsot3I18rn0iupIAzK0DeZNgkcySQAIt1ajJlhB983Xf8RtlHRLZf6X3ibc2wqBAvlCMSmFRfnb1L258rdYtcPUJUsFj6fW/6wKWCVdIdcDkiWgrOiUlXmdB62j2d2hgaOqETclyyL7S8XE+rKEqeXJ/hp5Zh75HdQb+kQoxs6eGKG6lyAok5iVLUdSTc5niNfDWHWH3cAgkhlLSX5EvfttFmDidPHGGNBsB6fVTJOGzucXEjK+lKEmVLlCwShIbsA/m7x9FquoZCjcrSToQr9wbmPolDQ7LjlVrubgDCTZNUqTNTOCQsoJOU6FwxB7vDfiCEzEhaS4UAoEbg7+hELs2kLXfl8vSDnDCnlGSWzIJKQ98pubHYH59IanOpocNwgxjS6x2Ko05IVoS24Gn6wxSyJ0oy85SWdKx7yTspJ5gjnoLwDrKfKSx6H5sR5CLGGTwFM5Ftvm0LPyNTd0UD9pVSi43MhRpq+WfaIVlMyWAUkEAhRGrnWw30EMctEipl55K0rGoI2vyYEG28LXHODJWqXUpA8XgmX3bwnzDj+kQGpsJIUFSyUr0CkFleRBeCvp4JGiRh0k722v7dEo100bi05CaqzClIJs93067RTlTCgnX+/rFnDcempdFSDNHu5gkBY6EAAK+feCxo5U4ZpagbX5juLEQu4ujw/I7hMNcHbYKHysYUO+hPyYaQTl4sJgaaAp9jr3SQxSRe4L3MBqygUgsxPWKkuWoKFjqI9AaRdpWiejhdF8SSqQgz0K9rIGVwbrluWJfRcsWD+8Hvo8V6OrlTQChST05G+2o0+EXpdX7Fw4Crk21NtOQD+RMWqPF0zD/ECSWZRIclJZ766D/xjwlpGRY9x9F9pcDg3CpSpRzWPpy/URan15QRrdi3Q6eTX845k0M5KgJaxNl9XTMDdhlXpuR2EcTqMTHynxXcE3B7a/5gTm6Tnb0W2uH/AGu5qpU8NNQ6mYK/FzYKHyMUqrB5qLyVe0AtlJCVjqdArlz7tFX2Kkljv1+B/aJ5FeQW5W6Do/e3lvBQXAYyF4Wg+iBYtjPsZayoFKxbKQxzbAg369rwncP4oU18qeTleanN+JkqLEeh8o0zHsFlV8sZ/DMSDlWCLEtqNFBwP0aMuxPBplHPQmcPDmCgpLlKkg7Hm22t4scOfA5jmjzG9x9FJr2zNeHHyjZa/jsgOWD9hsBob9HgbQg5yEgs7/p5d4O42kahrgOCdRb0O3nAGjIze6fXe7MOhYxFafCQq56FQ/aKshFINU+0WTsXShh/7KhakLtB/wC0sfw6U7Zpob+kN20hSlzmv9fPnFOlZemZ8fmVNldaZ350RNdR9fWkFuG8ICv/AJE4eAXQk6KII8RH5QQG5noIHcP4SqpU5tJSfErnvkT1I1OwPaG6uqPwpYDSzMANLcoBUS6PAzfr6JiCPX4nbfNRVdSVK+ue8WKZDB+hckswvvtbyiKgpcx6QJ4knLqJqaGQdSPaKGmrsf5Ui5veE44+Y/Q3Hc9k0+TQ3UfgiWEPOmfei6ZErMJLuPaLYgzCPygEgf2MVMVqM5Pe19oJYoUykJky7IQkJA3Yb9zr5wDzOet4KCHG42GB+eqHkCx3O6tYVTFahY625fX7w1YogpQiSnVgpXIlrDqwc+YgXTrTS08ypWxCEZgNHP4U9yWELWFfaahaT98lHP8Amlfif+UmzDkfKMinmnu+MXAwhPnjieGPPqjlVNLhtL6+dz2ihUzSka36W1O/M/uItI4xwtSXM5SDyMtb37JIa3OL1DMo6gNKny12bKFMQD0LNePNEkWXsI+CJ/5EbzZrkvCpKbuq42N99Y+hiqeHgzjlsdu4/aPo0JWHcLWe6S5PFYFptP5y1for/wDqL1BxFRlaVpmmWpLWmgpsbFLuRoT2gLNkA7QNqsNB2imIYHdx7fdIukmZ1v7rSsWQD4kkEKAOYEe6zgjZtDAdM1lOQNbt9PEvBs9UylMpdzJZAO5QQcoPZlJ7ZY5qEZVkWLdvK8T9Oh5YeidDtbA9G1Uxn0q5YbNZQe90kKt1IcecCqTDybEGL2CVfiS1rm1/W/o1telsu4zkrk10+WFKYLJSxNkrZQA6MoDyjdHA6Zzo9VrZ2QaqcRWfa91qQwhXKPE4OsLC0kpUC4UCXfv+kI9HTzAhKTMmWA/GpvK9oJSJcy38Rf8AzV+8eOp3N/f/AF916JtX7f7TzJVOb+IEzB2ZR7s4+EdUwSVe4UK/CX/wx9Yz3ijFJ1PKQEzZgWsllBZ8IS3W+rQqr4krC/8A8qcXsfGdOz28o1Dwp8rdYcAgzVzInaSCtVxalWFPflzttrrp8IFy1FyCRc6s9/0ha4U43nylJlT81RKUpKfEolaSS3hU9wX0PIMRd9HXIlTj4FJfcaK9D8/jA54n0p0vFx3CNBOycXGChNFiak/iuNCz6DvpB410qYwmBy1lCyh5jvu4HKAFThuVWjD+3WIJailuXP68oHYHLUfP7k0zac5XB9qlha+Y3OqdC1rgne0DptCJhzJUk9XZjpdt/wBjEFLiig503tzd7QZTMRON/BNZs41ex8Q0WPi2hG47WPb5L3Nu6CoSZaruNb82izVyUT5eWYlK2v4mLFmCgf1iStplAhCykG5SwLGwcpYActvlFeT4Tcu+uvJu0ZdcG+xW22IsdkVxVQmITM2UkE/BwfMeohdkpGbS72/w14LU2MSElNNMUxU5QVMASSXQPXMH1JI5RZ/6YnMFFRtpzYbD94+c/QTcb7LDSDjsgvH9AZ9HmRYySZqkl7pCSCObgEnyjPeHsLmVczIhwgHxzGcJHwdR2EbCUulYcMsKClC7O4LPYqF7c9YDSzKppSZEjwpSG2zE7lRt4id/7M3S1ro4CwDPRLS0oklDicdV0QiShMmUCEJBAA9S53L3J7xDS0pWoa99fq0eUcr2hsk669Im4sxYUFMVpTmmr8KbWB/MrkBy3LdWVAe94Y3LimXvaxuo7BVeKOI5VGlElKv4i9SPwBvfI5uzDz2YycJyJcuQuoCkrMx0hQILAHxXfUn/ANRGYYDhM7EaogqN3XNmKvlTuT12A/SNanKlSJSKeWnLLSwA57kvuo7k7mKFTBHTRiJpu87pKmlfO8vcPCNkJxAknqNb7xbwjC1TFDl9PEdIlKzfn9PFbj3iD7rL+6Sg0ybLBUvTKgkhk9SxvsOZLhaON8rhEzf5JieVsTDI74Jc+0XiRNQoU8kvJlG5GkxehI/lTcDm5PKEtKIkCY7RLP6x1EELYYwxuwXMSzOkcXOVZSY0LAcPFNKlEpdSlImLBsbEMLaMHtzPqtcM0aJlXJQv3SsO1tLjXb56RonElIS4u+g9In8Sns5sXfJVPhsWprpO2AvMZo8qsySQRooWPqNC8fRexJQUkLHuqSD1Yi3bX4GPojxvIbZWXsBN0vzqCzpLpNwQxB7EfpFCopm11hUwvGZ9P/pr8P5FXSd9Nr7hoeKPHaafKExSkSl6KQpQDHo+oMUJqeWDO49PokIamKcW2Ks8Hhpk2W3voBHLwnQ/8n8osV9OQTe736f4J+UDcNx6RJq5csKcrIlkpDgZ7Bz3I914OY1LYl/r9N/hCUwcJA4i1wmoi0tLQb2VXDFsvR/o7+kLX2p0qUVUieNJiA45mWpnPPwlPpB+kLEHtt9fRiP7TaeUaKXMW4moXlltoSpioEaNlSS/aCUr9FU31wg1bdUB9MqtLl28hF2jkuYpYXUCbKRMH4gHHI7jyg7hsu4gU7i24KPCA6xCz/7QFD70EP7ktIYF2JdXlYj4Qvp5N6a/4ghxFPEyqnrSfCZisvUDwv8ACKIbeOlpmaIWt9AuaqX65XH1V3hWl9pWSU7BRX/xBUH6OBDtiAUkukmxcNYgjcH0hY4FqUy61GbRYMsHkpTZX6EhvMHaNCxCmuXGsSeJSFs4vtb/AFV+HMDoDbe6q4fxUojLPl5x+dLBXmND3DQTkJp6pHtJEwLGtiHBP5k6pPSFDHkCVJWs7Bhs5NgB5n4Qg4fiE2QsLlTFIUN0lvI8x0MCi4c2dpfGdJ/r89l7LVugcGnIWxVNCpJIAftbTcfXOPaecpKg+v7H4tbSBvCnHcupaTVZZc02SsWQs8iNEK06HpoWWfh7Evze+/frE6ZskLtEoz809DKyUamFWvvgWAmYl0kP1BL3B2NjcQt1mIiVMWhag6N9HBDg8tDBdKS+XUlm59G5AX1hb4g4HnVdUqYqdKkywEoFytRYflDDnqr9o3StZI4iU2Ft/wDFmoc5jQYxc32/1KXE8ybWLeRKmTUy3ClIQpQctawZ/wB4Z+EuFp8opm1k6YlIuJAmG7ae0ILAW90X5tcQz4bgooKcopyVpzFS15gVAlg5FiAwAYDqTAyprivfn3+WkOy1Z0cqIWb3KXipRq5khz2CIVmIkhgwbZIZvSw39Yo0VIZh0tEuHUJXbrr0b1ghiGICQPZSmM3dWyLfFXyiaSb6Wbp1xUk2oRTDKAFTTonYDmrp03ih7TMplMtSyxBuD0YvaKCEtqSpaj3Kj84LUsoSAVrvNI8kg7DmrmfIdftAaL/hXzb3UdJhsqilKTJAdSipSmu5Nh/tSPCB584FTVKWR/Nz3Gm+0TVlYVE7vy2vHlBS5lWDwW5N3v3XgaBZrdkSweUlCTMmFkJBWpWwADk+QBjJscxRdXULnKF1FkgWZIslPkB84ePtHxr2UsUUuylgKm9EP4UdyQ56DrGcITFrhVPpaZXbu29lE4nUBzuW3YfNehMSgb/XmI5C49CorKSupKylQWklKklwQWPkY1LDOIKesQnPMQicQApKreLoTYgs/OMtQzsdOcQzEc4Uq6NlQBfBGxTdLVvgJtsVtNRKHsUAMQAQ4IIseYPJo9hQ+yvEH9rSkhv9RAOrsywNjYA+vl7HN1MboJSwroqeobLGHLPpaVKISkEqOgFyYdcH4HSqVmqM3tD+EKCQgdbXVva14J0tVJlAiXLQgfygAnuRc+cezMUs3P8AeKlRWyyYjGn5pKnoI48yG6UsW4ZmyJmeR40pIUGIzJIvpYquNQI0/ETnQiZoFJSvR9QDp5/KFKbV/WkM2CVCZ1OwIzSzlUG21TbcEfKFKuSR7Gl/TqmaeOON5DTg9EMQopPNjs3wO1tukWOL5Jm4ZOA8Rl5F87JUHPknN8Y5nyGJ5O/y53MH8JpR7GYJv+mZagoN+EguOrgkecK8wMex46EIsjbxuaeyxXhqfUiZlpklajqhnHc7DuY0WXhtfNl5VTJNMSLlJK1sdQAPCH5hUEcNpEU8vLKlZebA3PNStz1Jj1FSpW9+3kYaqa7mv1MYPc5P0QYKPlt0uefYLPsd4Pn0oCnEyXZ1o/D/ALht3uIAoHIbH69I2yqkhVJO9o2UyphLnYAnXy16RhiZjc4qcNrHVDHatwVIr6VsLxo2KlSYO0/GtWhIQVIW1gVpdTdSCCe5hdCjtHgUSWFybMN32h6SJkgs8A+6WikkjPgNlcxfGJtQQZqgw0CQwHlz6mBqhyhmwvgurnAFSPYpf3prpPkn3j6N1hloeAqWXebMXNPIfwx6B1H1EKvraaAaQfgPyybZSVEx1EfErOKalXMOVCFLPJKSo+gjQ+G6PF2Qn23s0PlCZrLLcgliryJEMaZ8uQjLJQmWn8qQ1+Z5+cE8OeWgzV/6ih4QfwpPyJ3HbnEyo4iZW+QW9c/ZUIaARnLjf0wp6UinSUqWFzCCFryhL9EgbfRPIQqvUo3J6Bv2ivV1LnUsbv8AW0eyEhW7aan6PwiaRcXcqAxgI1gt7FyCFJI5pIv8HgZh2ELAzTEKSAHdSSkd7i0McgCRKSwZSkvcXA2Hy9YGoxReayi7s+x8rfRjy+kFq+tqNwqtTXEjJIsNCsan/buB19IBTq6TKOUEqWSwQjxKvzY2vzgtxnh6lezWkqSJoVmQCAkqSzkAB7hQJuRfaKGC4WJCTMKfGbD+UdOSjfyg7WxsZc/x39yghznOsPiUUpwJQzrb2qn/AKB+UHQdSObbQOq6oqMRVNSVE/TRPh1KpSrAHX6+rwPTp8TkS98BeU1Kpfy+ukEsTxaVh8r2kzxTFf6Up7qPM28KRufLWPMbxiRh8pKpic81XuSgb9yb5U9TrpGQ4xiUyonKmzVFSlfAbJHIAWaHKKjdUnW/DPmkKysEQ0M83yX1fVmbNXMJUStRUSsub8yAH9BEdNImTViVKSVrVoAL2v5CLOCYRNq1lEsgBIGZStEjbueQjS8GwqTRoyyw6y+aYpsyt/6U6W+esVqutZTDSMu6D6qdS0L5zqOB3Q/B+BJCEhVSpU2ZYlIVlSk7hxdXJ3hgpsAoSW+6yr2JIJN+5tFNVUSYMYNIKhmJAOyTqe3m0c9NVVB8TnlXWU1Oxtg1YvVSskxaCGyrUluTEhvhECkwd41y/f6kpOZJme9rfKMwfopw3SAZjrYnamB3cBcpINLyB3XEioVKmJmSyUrQQpJ3BH1pHsMPBWBe3me2moeSh2d2WvYdQNTttH0Tqusp2P0vbqPwVKkoppGamusFUNb1jk4i0T0HCdQs/wAVSZSWd3Cj2AB+Zg7ScNUktirPNOvjNu4SlrdCTGXywM639s/ZMMZPJ0t7pTViSlHKgFSjoEgk+kN3AVDWSZqps1IRKWkJUhdlKYukpH4SCTdVrkNeC0rEEITllhKU8kpYDyAAb9Y4mYmraz77/DeE5aovYWNZYHvlMMpQHBz3Xt2TX7SRZXs1Fv8AakdHOZopYjigPhsEguEpdrfmP4/QCF37wtfWL9Jhy1EEhtPQxMMbWZcm7i+MqP2alqtv8i/KDWFUASM6iEhI1JAADXJ5RbpKBMsBSyz2A3VZ2SnUmF/iCgqq1pZUKSm0KHSuZMvqoJsnTTMeseM/WNidLep+ndYe8jyi5SrxzxymahdLTBpblK5n5wCPcbRJIPcNC7g/CVXUAKRLKUG+eZ4UnturyBjScMwCipP9OXnmD/uTGWodvwp7gPFmfXrW+sVG17IGcumbjufmlP8AwXSO1zu+ASzh3AFPLvUTTNP5UeBI89T8IYKVMmnH8GUiXZnSkOW5q1PmY6TTLUdztq8XabCideXKEJ6t8n/sdf0+ydjgjj8jbIfMnLVHhlnf1MGKlMiQHmzEI6KUAT2Gp8oEoxyVPmokU6FzCstmbIlKdSpRN2Afb5wOPW/yNx3+606Ro8xU2DYfnV7RY8CDZ/xK/UDU/wCY+xOrKjY6vr3LeUEsWnpSAlPugEN0Gnxa+7mAaUlTE3clrEd27Rq+o36BaAsPUqApcvccm3b9esGeHaD2kwZvdT4l8mawPMk2ipNlZepNtNdmENdJI9hLCdFWUq+5t8LCNtN8nZYf4cDdc1qxMPIixZrMxSem1ohoKMIUC6S98utxoWj1UolVj8L+m/lFmTMY5SXJ/CA58wNPOE5Xuc6wXxw2wSF9uNWPY0su2YrWsNsAlKfJyfh0iLhWoTPpJbM6EhCgGDFOj8nF36mAv2jYXXVFYub9zn+zZKJbSyvwpDOcr5SS6m1GaFDD62dTrJlqVLUCXDtcahSTY72IjphR82lawHxDP2UWOq5UxcRg4Ww0eDqURy7/ALeUVOJuLJNEhUmRlmVPQAoll2JWXuvXw9n657U8YVs1CkKqFBKtQhKUP5pAPcPeAZV0gcPCfFqmN7dBstz8S1DTELeqnraxc1apk1ZWtWqlFz/jpBHhrh9dWolyiUlsy2/8U81M/beJuGeG1VJ9pMdMgG53U2yf3jQlTUpSEpACRoBoOkGra4Rfpxb/AC+6zR0XM/Uk2+amlmXJR7OUgISNAAw6nqesV50wktEYL+cGcLwsliRe8c+5wZ4nbq50sMBUqXDyWJfXkNILYtWiipZk43UAyQTqo2SDzufQGIcb4jpqLwrU8xnEtICldH2HcmMu4p4km1i8yvDLSTkQHt/MrmrrtB6OilqXhzhZnzSFZWMjaWtOUGUp7kuSXJ6n9TBvhfhtVUc8x006dVaFZ/Kn9Tt3gtwvwhnadUA5LFEt2cbKXu2nh9YacQrQkZU7WDBgO3KK1ZxENJjhye/ZJ0fDi60ku3buuK2oShIly05UpslIDAJHLpH0UZKSox5EbA3VseiDf9QU7u/UWPrrEoKlG97O5+ni1QYVa+/flBiXSS0WUpI6HXTYM58ge0MvlaDZoS2ruhNLSkuT6m0EKXCSdvq0EJU5OiZSlNoVeBPl+P1ESKxEDVQHSWPmour0IhZ75DthbAup6fDkoIzKA2bVXoBbQxdM5KAWARayj4ldwnQebwvqxbXIEpBd21J6neKiZi1nuRe/TSA8knLluw6o1UYwA7HMo/iJc/GzdAwigupmLO7xPSYOTq/+IrYhxRQUrpzGcsOMsoPfkVk5R5PGmMLzpiaXFePmbGPEbKxTYepR6CCqMMRLDzCw+PprCB/90J4mAokS0y2IyEkqOl89m00CQLnWKE77QqxV8sgHmJRPzUbw1/8AlVbjmw+KTPEofwLRajFgi0mSVDmssPTU/CBFZX1kwHxlCfyyxl+I8XxhHmccVpDCYkfzCUh/KzRUn8V1p1qD/wAUP8EvDEfCJW/8f7P+ITuIwn/l+fFNFXhLXWod1H5vDVw7hYpZSpmbxzEiwOiLkDuSx20EZrwjhSq+rCZ0xakIHtFZnW4Ck+G58OZzfpGoYtUE9nDNp2btGK0OitHquTumKQiW79NgELqqgqWTv0MEcLkfi06/V/jAulQVHzhm+7HKiWBdagkkbJ/EegABETZcWYE9qt4ipMNlI/11319mCNACAVi7uQS3QPvE9TOcubagnUf4MeYkp2azBgNgAGGmg19BFenTmL6Pc238rjSPnv0t0jZDa3Go7qzJCiyQWe1mIbzf57RWxPE/ZeBBOXbZ3/EevftHmN4vKoZP3iYXYgJSCHWovYP0ck8niCT7OslJnyCTLU50uk7pULkKD3Dt1MeRMcIuZY2J3WBIwyabqbC65SlO51Z9OfWOeJOFKavQr2iUpnkeGcPeB2zC2cdD5NFyiw0pYt62/wAwYp5DrA5Fy/UNA4qqVkgMZQ6kMePEvzFitEqnmzJKwypa1IPdJa3Q6jmDDbgfCCBkmz1Z3AUJbEC4fxvcsdoauIcEkIxContmWpeYPcJOUe6NH3c+TRAVEx0FTxAvbpjx3KUpaFrfHJnsFJNmgeEMALBgwbkBZhEcuWpWjxZo6VyHFhBuRRy5SDMmkJSA5KrMP3u3nEd0obgZKpHa52UWFYW11WbU/WkLfE/HLZpFFcAMqeLtzygjbTNpuOcBOLOMV1TypQMqn5aKX/u5D+UeZMLISzMdR28tYr0XC88yoyeg7e6i1nEi7wRbd1wskkqUSoqckkkknmSbk94Y+CeHzPmCesD2CDZ/xqGw5pBuTzDc2p8NYEqqnFJcSpd5qtLbJH8yvk8aHWz0SkJlSwEgAAJGgA+cMcQrOWOVH5j/AEF5w6j5h5r9h/a8xSvawPOBElJUef1pHiElar/KJcXxGXSSs6gVZiyE6ZvPQBrvEZjCCGNFyVce8AFzsAKHF8ZlUiAD4pirpQD/AOSuSR8SI+jOayrVNWqYu8xanLBhyAAHRrR7F6Hh8LG2eLlQZq+Z7rswE/Kr1HWYED8su3qp3Pk3aOJNalPuJbVy1ye+8RysOJ+v2ghJwwJDqZI5ksPUxJc5gwqwcBsol1i1aOx9Y5lSVq5xLMxGklB1z0HogiYT5JJaA+I/aAlPhppIt+Ob+iBp3Kj2j2OCZ+GM+JwhyVUbdz/CbKPCfDmWQEi5KmSB5ktA7EeM6SntJH3hY5HKgf1Mc3kD3EZ3ivEFRUWnTlKS+bLYJB6JFhqYrUlLNme5LUsdEkj1h2PhTR4p3X9NgkZa97sRi3zRvG+LKqpGRa8ks/8AbljIk/7ruv8AqJgMAGDO+8FKbhqqX+AAfzKHPo5EXpfBVUbvJT3Ur9EGHWz00Q0tIA9EoaeokNy0lL6X23seUe2b9f7Q2yOBVMPaVKRfRCCr4lQYt0gtS8K0SBdCppG61nb+UZQ3rAn8Tp27En2H1RWcMnduLe5WcKWl/r94u0uA1M0Aokqy/mV4U+qmfyjS5apUsfw5aJQ/klgf3+MQzqlw9zfX6894VdxVx8jf5/P9TTOFtHnd/H5/ii+zfBZkj7yFqQVKQgjKSSyVHMLgBriClVJJtfmG6/tAiRiK5SwuXZQ83H5Tp4TuP8wdp+JaZX+qlco7snOl+jeLyI9YnVHMkfzNyqEJZC3R0VvBMNLuRyv+vb5xdlz86jN2DpRfZw6v6iPQCIKTFxOQoSUKTLU6faLDFdiCEAEsl/xEudGGsSzJgAyi4HLX/cL6cxtaES0h13b/ACRm+PPTovpkxy4exLubBzv2v6jmWuUMouLAa2DF33gdIlOXbncFu1jt0eLWI4rT0csLnTAjM4SA6lFtcoAckOOQBIvAy10jtLBc+i8meGNyVk/2tYoZ1aZY9yQAhN3cqYqV0ew/pHOG77C8SmZJ0kuZaSCl2YZnccxo8ZnjtaKipmzmYLUSANhoPNgHifhnHp1DN9pJIuGUhTlKg+4BDG1jtHWPpC6jETcEAfyucEzecXHbK/Tqxm2Ppf1fWPpKQgEnwjVyb2vtYeh0jJsK+185P41P4g10KsewIdP/ACMFcO+0unqUrRNP3ZrDOrMFp7gDKX1BHK50EV1FPH4yy5HaxTLZY3HTqUVbKMxalt7yir1LxLTYbYPq+vp8Y6qeIaCUjP8Aepag7NLJWfNKX57wFr/tFp02kylzOpZCf1J9BCraerkw1h+OPmqjqqBgy4JlqJsqmlmbOWJaBYPv0A1UegjM+K+Ll1asiQUSElwgs6m/Esjd9ALDrArGsZnVS884gt7oAZKeiRt8zA1cwDW0X6DhbYPG/Lvl7fVRKuvdN4W4apkzGSQ3K8XsHwSdVqyywAge9MPup0fupi4EFsB4NmzCldSDKlWOU++scmfwPzN+kOQmS5EsSpKQhCdAPiSTdSu8bq+Itj8MeXf0ESj4a6TxyYb818hMqllCTJASkXtqS3vK3J7/ANgHVmmKdo6ZUwwWk0eSXmIv+u3lEIu0m5N3FXgBhowAhtdVJpZKpi7sLDmdh6kPyELFPwxU1R9vUzRLCw4zDMprMAhxlTpqRtE0+inVeIIStKfZSpmXMkpUGCnOZj7yjZjpysYY8cnrdTFgPr1vFFhNM0aSNTtz29Ek5oqXHVcNGw7+qGYJwjLkTDMVNTNUB4AU5QDzN1X07X6GPIhl16ncnbmx+Nv8x9A5db3Xfko0UbYxZuAlX/6krFG04jokJHyEVxTzZh/iLUruST/5RbppYi/KSOt+Q/UvFUyNZ5GgfBIMpL+c3VamwSW2jnqVfBg3wi5JwSVuhPm/6mJUkPu/fvHaCTsPlCzpZD1TQgjH7QrFNQy06ISOyU/O8EUTB/lj8z8ooy5Cm6RZkUr6E9YTkdfJKOxoGwV0Vh5/AGOxWEtr5/4EeU9Bvy3P0YvpogBqPnCjiwIwDlRM1RH7D9o6ly1nSz9oJiQGJuQO37QCqeMaSWcozrIsShFgf6yn4CPo2vkxG26zI5keXusrYplfX94kVR2u/wCkLlRx8fwU4bmqZ+iQG9TA6t4yqVJBAlIDm4Q5bb3iYabw+qduAPj9Eq7iFM3Y3TguQkD9j/aIMKw37zMKSWSi6zuHcBI6kjyYwpYHQVmJLP8AHISlsyiWAfkhLOWHTvGlcI4BLpETJcpSllTLKlMHy2sBoL/GPpo204LS+7+wX0cjpjcNs3uVcmrSgZEBkpASkDZmYDsAYiplEkNdvX92azGIahJcXY68w76iCNNLSlJmL8KQConWwDksBEk3PqSqDiGj0VgzkSZS5s0lEtAzKUrUDkOZJYAaksIxniviJdbP9rlKEAZEI1ZLk3/mJuT+gEWeMeKVVsxkFSadJ/hoO5H41c1F7DYdXhfCY6XhvDxTjW/zH+vRcxW1fOdYbLlAiT2ZDctY9UBs+m8SIRY26/2iqp5K4ISel9NWEfBP1pHS2cjrHTpYF/E7N022j5eLjKIlUnKly36/4/aCeG4HOqkD2KUjI+dSlMAL66k76D8UNuG8LSJABW85VvfAyBQu6UfqSYUqK2KDDjnsE5TUMtRkYHcpQwnhypqAFhIRKP8A3JlnHNKfeV0It1EO+D4DTUrKA9pNF/aLDkHmhOiPiesWaqsI8Rvs/wBXgcqoKzlJZ9y7DuzmIk1ZPPjyt9FegoYIM2ufVXKrEifP1irTylLJDC+/LtHVFSZ2Pr/iLtdXy6bKgAqmzAfZoFszBzc+FNi94UAsdDBlMvfi7lMtUulRnWWaz3d9gkC5UeQgMZsyfM9ovOmWwyySQNC6Zi2Jcs/hLN1vF2nlqX/EWSzkC97a25X/AMxSr8QCXCRb594JGzTtlx69lgi5udl7VViZI8AAJL5mDqVbU76D+0WJFbKqg4yiZ+JB1J/l/MPrupVNRnV4iwfyHkI9oKRSlW2+ENmBum7jlCc4k4V/EqDJoC2vOPoMKq5ZWiRMUTOUkrB6AH3i2tjfpePoyJi0DUEPmtX/2Q==">
            <a:extLst>
              <a:ext uri="{FF2B5EF4-FFF2-40B4-BE49-F238E27FC236}">
                <a16:creationId xmlns:a16="http://schemas.microsoft.com/office/drawing/2014/main" id="{DC8644C7-07E7-DD47-99E5-3712360C4ED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" name="AutoShape 12" descr="data:image/jpeg;base64,/9j/4AAQSkZJRgABAQAAAQABAAD/2wCEAAkGBxMTEhUTExMWFhUXGBgYGRgYFx4aHRsdHRobHx8bGx0fHyghGhslGxgYITEhJSkrLi4uGB8zODMtNygtLisBCgoKDg0OGxAQGy4mICYtLzArMy4vLzA3LzIvLS0tLy03Mi0vLS0vLS81NS0tNS0tLS8tLS0vLS8tLy0tLS0tLf/AABEIAL8BCAMBIgACEQEDEQH/xAAcAAACAwEBAQEAAAAAAAAAAAAFBgMEBwIBAAj/xABCEAABAgQEBAMFBgUDBAEFAAABAhEAAwQhBRIxQQZRYXEigZETMqGx8AcUQlLB0SNiguHxM3KSFUOisiQWFyVT0v/EABoBAAMBAQEBAAAAAAAAAAAAAAMEBQIGAQD/xAA0EQABAwMCBAQFBQACAwEAAAABAAIDBBEhEjEFE0FRIjJhcYGx0eHwI0KRocFS8RQzQxX/2gAMAwEAAhEDEQA/AFesUAEoDAAADkAwAtFmgw9KVk5gUi5I00cwNJVMWw00+MFK1cuXLEozEJJZSsygDl233I+Ec4++Gjc7rojYBD6oqnzCpmADDom+uz3fzi9U1smklhUw3bwoHvK8tg4FzAGv4plywU06QpX5yLA8wDcnvCrPnqmKK5iypR1J+tOghyOjdLbXhvbr9knNWtjFo8lWMaxWZUrK1nSyUjRI5AfM7w7/AGf4f7KSZqtZhBH+0afG8KHDuFComhJPhT4l9uXcn9Y0dc9IAAYCwA5DTTkzx9xGQNYIGfH2XnD4i5xmf8FYqZyj27+gMQyZJJ012BLd7bX5xXRMClCxPPTn2cfV4KUgSnXb4W+u/nEZ3gCrg3RGWlMmUqYQ5FgLDMdhbbftC5TS1LUqaslRUSXUSd3Ycg5LDaAmLcVKqatEiUwlAkE7qt4iCzp91nF+sNHtGS1tTYa/VzzjboXwNGrd2fggxyNlcSNgoFtY6s1i99dwx2ghhsgXOgFydgP26wPllz8G/wAR5xlV+xoFpCmVOIlhruD740t4Q3nGQwyPbGOpW3yCNhkPRIvFGIipqlzE+4AEIfdKd/MufOBoAj63wEegPHWMYGNDW7BcjI8vcXO3K0r7OcUTNkfdSr+JKKigH8Usl7c8qizcmg4cKzHp9fXnGMsxCkkgggggsQeYINoYZnHNeUZfahOxWlCc5/qax6hj1iPWcLdJJriIF97qvS8UDI9Dxe2yc+J+IJdEkoQQqoUPClnyPbMvlbRP6Rks9SlFSlEqUS5JLkk6vEs2YpRKlKKlG5JLkndybk9YjKmBh+jo2UzbDJO5SNVVvqH3O3QLWuHE/wD4+nA3lg/Aj5mKs1Hi1e/b/EWcCJRh9MDb+GD6u3wIiiuoSNX9f7do5xwJlfbufmulaRymX7BFqGYEpclgLk8g0ZFilcZ8+bOL+NRI7aAeSQI1JWC1FRIWhKcgmJKcy/CACwJ5mylGwu0WsI4OoaVOVUtNRN1K5ocabIfKlLjcE31h2ikjpg6R+5wElWxyVBaxmw3WbcDys1WCQ4lpUrR2NgDfcEgw+19Rr0t8T9ecMaKKkVZEmXLYAZpSEyyzu1rEOTqIUMXlKlTVS1F8pseYIcH0MDqJhUy6h0CJTxmnj0HdDakw5YOoChlZLOCVN+ZyL9dPhCRWrYG8Gfs6xRavbS13kISC+6VqOieYIzEjZusfTMdyC4dF82QCUAqafPW5d/OwEQf9RXa5LQ1TKaQuyFDMz5fdP978opVPDm4EJNmZ+4WTJd2KDoxZSTqWffX67RNOrpc0NNQmYHs7Ejs4cam46xDVYKpP+P7xwrBJnszNcMNiLta/a4hhjmHLSsuz5gvJ2CSVe4VyzfU5h8b/ABgdishdLImLuokFKVIc5SQfEbeEDmY89spJtbz+cXKXEiDYsb8u/nv1hgFwsXZCw5twQ02WWPHsPuPcOS5yFTZCQiaHUUp91ba2/Cq22u+rx9FyKpjkbcG3uoMtO+N1iFewiQEJMxdkgO/15CFLjVYXNTN/On5FgPIW8oM8T4kEqEjMAEe9fVXL+kW7vClitb7RQbRIYdfr9IRoona+aevyT1ZKwsLeqioaOZNUES0FajsA/ryHUwyyeAK1QciUl9lTA/wf5wY+zGUkSZyw2crCT0TlcdWJJ75ekM86eU89f07Rmr4g+OQsYBjuvqagZIwPcUOo+G50lARLkpNgVFK0gKUzPdT/AFZniGrwmsT4vYqUN8pCzpySXcQVnVq9X5fEa8vKPUYspPfq5bmz2HpE3nuJ1EXVLlACwNkFrKafIb2ktaXD/mDHmUvd7MYXOIOJFZTLSS6hcnkeR5xpFNxEsfib5d2DXiSfV008gz5EqapmzLQlRbVnUHbzgkVRE1wc9iDLBK5tmOCyvgqQnMqarUEJT8yfkPMw4za1JLZvr6EN9FKpAGlypcu591CCPTLeJ5tKg6Jp1u/vIAPoEmM1FUyaTX9F7BA6JmlKFDNGYXhZ49xj2tQJSVDJKS2g98+9fdgALco1NNChF/u0kWJzIlgj1CSR8IALwDC5hUpVOApRctMmC+5Az2P7xqmlhil5j77Yws1MUssXLbb1ysm9p8Y6BH0If8e+z6WZJm0RmFaQ5lrIUFADRJCQQvdiS8Z9Ry1zVCXKQVqVokBz/YdYvQ1EcrdTDhQJaaSJ2lwXWaPnEN1J9ndQpLrmypamslyryURYHtmhYxjD51MvJOl5FEOLggjmkhwRHsdRFIbMcCV4+mljF3NICrxMrC5i0SlABpyzLljdRBAJA5Alnte0OH2R4PT1M2f94lJmJlpQQFE6kq2GoZNw/LVzGh4vgdLNmSDLTIQqQTlKUkEAv4QEslsxzOQd2ZyYBUVjYiR1+yYp6N0lj0+6CV0lS1JkSrkMly7ABhmUbkAbnpFygwOTIZc0+2m7DSWD2LFTcz6AxemrTIdHuvfNqV31cMGD+XJ4CVtSSe+vL07vHNiRzRpbv1K6PQHZOyv1+LudSb6O4boAQ3xigqaJgcKIUdRlADMN35xHTSSVEg6vvtY3s525aQSnIlSUGZOUmWgfiJ36XueggRIBsMlaJsM4C8wWmOZz6/TWhc4hrEzalSklwGSPIN6O/rBLEMcKgZclJSkggrPvHtyG3PtAEU5uel4PAwtJc7dBkdqwEFx2oCU+UO+A4WmlpEoPvqHtJh5k7cy3uj+8AcBwgT6l1t7OV41A3cg+FJ6Pc/7YZsUqCdN/kP7/ACg9VJ4WxD3P+LFNH4jIfYIVVIzG7Odbf2vFiiT7FCpmYoSkZlKBIdg9w7HsREtJRlZBIIGz7tyjvGJftVewFpSMq5p0ClM6ZfYAhZ7pHOFg4E6Tt1Ry3F7Z6Ibh3Fk5SM06UhYUSQB4FBJNgSAQSA12EGaPEaeYlSQQgq1TMDX5g+6T/aAtVLDsOwiCpCJUtUxdkpDnryA6k2gjmRvPhFieyEAWDJwERxTBiGbTm3zN4DKoFA2B8gfhCpT8Z1aJhWmYcpUT7JXiQByAOgAbRjDDSfaIgt7al8QYkoUGJ/2qFge5h00VVGMWd+eqVbXwu3wj+G05SL2JPoN/g/pH0BaHjtM6elCpYlSykpCirMcx0KiwADONNxH0AlhkYfE3dHZNHILgrPpUqZOWcoK1qJJa5vqT+8NGGcEKJBnrCR+VFz66D4wbosksBkpA6W+VzHaas3UCS1nF25P6RQmrZXYjFkrFQxtzIbq/hEqXSOJSLFswKi5bQuSz6/KDQr6VQZSwnosEN53HxhTVioN831p20jukkTql1SkOl/fUQlJPQn3mu7O0TXwGTxSE+/8A2nNbW4Z/ATjT0sqaCJa0LDWyqBPmHdr8oiqMFJ2J137/ABhNr+HaxDqCErYE/wANbkdgQFHsm5gXJ42qZNhOmWYZVB9OeYODHjeHyPzC8H89EJ1UGGzxZO8/B1JPP65xAuhWNnGx53YQv032mVBISJaJilEAApYl7AOlQ1h9pcSC0pM2nKH1yrCh11AJHnApYqmC3MA/lEimZJ5LpfUFi+41vHsuuWLZiX59t9YY1z6UnIV5TyWhSW/qUG8iRHNTgoZwLEP0IPWA84Dztsih2cFDKXGlJLuH5j9+cXl4lKm/6stJ/mJY+qWPlFBeCkEt9evlEH3NaTcH119Pn1jQcz9pWr38wTNQ06HCpcwpH5VHMLcjqN9jC0jh40K50yUgqTMUVFbBkJJcIsXABPvFtoiTVTEF7/W8FqDFSPeLHsP8eRjYeWNI6He3VeFgc4HqNrodLxYkj0vAL7QZqZtMCR45agUnXwmxDvoTl5+7DBxLh6Ey/vEsZQ4C0gML6KSHs526xnlaJlXPRTyi7nxcgxuo9AL/AN4cooW8wStNgMpWrlPLMZFycJm+yBDS6qY+8pHYeIk/Eeh5wxzKlSVas/112v8ArEmEIlUqZdKhIEtRAJuCVn8RN9SwbZ+QivitOyjq/wBbeXpC1TIJ5i/odvgj00Zhi0dRui1LORPQZc0lQOlxmSbgKSebkfHUGBf3VSZhlqGZi4Ojg6K313B6iKVPUkKBZuTWv0vpBrEqn/46p+i5SSo2/CHzW5hi2u9r2GQfJ/CJcDx/yqGM8QyKFLK8U0h0ygb6WKj+FPXXoYy7iTFZ9UoTZqnFwlKbJS2wTsbu5uXgVPqFLUVrUVKUSSSXJJhl4TwkzElUy8pRsj8xSdegDEdbxehpYqJnMOXdT/gUOSeSrk0jA7fVNmApVMkSlkXUi/e3zAghU0uVJUQwAcu57nT945QhGpH4ShgbKSXsRodTeFfjqUZUmUJTpQVqCgFKcnKw1Js2cN1iRG0TzaQbXP51VeRxhi1EXsFNwZxGlVcuWbS5yciHLeJLlJPLN4g3Mph9VhKlmMEWGh74FxWvnzbVZyy0AFKy7pNgwILsWdRvoHvDvEOH/wD1Y6wAzf8ApT6Oucf0yLknC0cShK8IvNIcJPzLXCQ94FYhMCRlBJJJUVH8RJck9HJiZcxMpKiFZlqLrWq6lHryHIDTpAeYpUxQGpJYee0RmMyrBJAzupsPolziTYJfxKOg6d+gjziLhNNSEy/vnswL5fYuFK5k5xYCwDczeCdbMTJQmUnQAOeZ1Kurv6NAmlnqUpnGrwdkr2u1s6IT42vbpf1WX4tgs2mnmRNACxuLpUDcKSdwYoKSRrGp/arKSKWnWSBNE0pTzyKQSryBSj16xlijfnHTUdRz4RJZc5URcqUsBXyk2B5x9BTBeHqipP8ADSyd1qskee/YPHkafVRRmznAFesp5Xi7WlPOH0QmrdX+mhioAsSTonsWLmDKq72ZyoGUfy+EdrQD4OxczhMlrQJawQsD8wsDryIHrF2rBSp30069/XeOfma4SaHdF0ETmubrCJVuGSquWPay0laigZke+PGLEi5GUqsevlcxCpyEJljKlIASnQJDBu4a3rFPBqxzlO7G3Q2IOxB6QVM6WpSZUwgTVJUU6ssJbxA82ILbdYVke+2k3IC2A1p1DqhEjES/qSwB/wAd4gxXCaWsH8VOWZ/+xLBXmdx0I7RcxDBykuncEt9fOBq5eQbG7aH100/ePY3C+qM2K+dZws8XCDUvAU6RUS5sopny0qch8iwL6pJu1tC55Q6hZUgZXBSGIZlAsNRseh5iB9PiRDHU6fXq7wbp6+VMb2iQ9hmZldgpr9o1USyTWMm46ryGJkV+XsUN1BKrAOWYEF9vj+kQ0ilyw0qYuWAfdBdP/Eu/cCCsykmMTkTORbKUEFTbkpIFw2iSXfygW6VkgHx2UUK8CxbdBvofJoGNTR6f0tHS42Kuo4gmJA9pKRN5lBKFM+6WIfs2m0W6bEaadbMZajtNGUeag6R6wCUhQ1b0/wA9bR4lYOoubWYfOMOjY7Nv4x9lnRbY2TIvCxMBKSlQG6SCPURQ/wCiLzBhr9cooqw5C2U6kl/CtCsi088qgXFra/OF/ianxSSHRVVE+QQXZRK030WE3UOulto3BTiQ6WyW9CFiV74vFpuPRE/tBxtEuT91lnPNUpLhN2Z2T1VmIts3lFbhTBhSIKlsZ0z3la5R+QfqefaFzhOjJmGfNDEOlAOo5q6HYdzDoCS4fX6/s0OVFoWchhx+49/T2Q6cGR3Odv0+qq4p4gSCXt5dQXfWGGbNTPlCam7i4GqVD3g9m311tzgMpIAPkxH92jjhrFUioVSKN1pVMSOSgHPqlz/TC4YXsIA2yjucGOBPXCjVJOYlh5kC3Ry/wgvhSgvMhfiSsFKnFikpAI9GHpFXEZGXYs4uPOxbfS0c4VNAUALuRfz+rwNxJbdbAANlkeK0JlT5khnUhZl6G5CmcdDr5w90CBKSlAZkpAt8T5l37x39oeCZamTWJ92apKV9FpFj5gf+PWK0lfWLM84niY4ds+6k08XKe4Iqmd1gdxmc9Iu3uKQod3CSfQn4RKlUCeJqp6dY193/ANkn1hWnj/WaR3Canf8ApOB7JPkylTFJSkEqUQABqSTYDzjXuFcCTQyCFEGcu6yC7ckg8hv1gXwDw593R95nBpi0/wANJF0J5kfmIA7A9YYJi8538494nWcw8pnlG/qs8PpNA5rt+irT1OYvYJTAKMxVsot3I18rn0iupIAzK0DeZNgkcySQAIt1ajJlhB983Xf8RtlHRLZf6X3ibc2wqBAvlCMSmFRfnb1L258rdYtcPUJUsFj6fW/6wKWCVdIdcDkiWgrOiUlXmdB62j2d2hgaOqETclyyL7S8XE+rKEqeXJ/hp5Zh75HdQb+kQoxs6eGKG6lyAok5iVLUdSTc5niNfDWHWH3cAgkhlLSX5EvfttFmDidPHGGNBsB6fVTJOGzucXEjK+lKEmVLlCwShIbsA/m7x9FquoZCjcrSToQr9wbmPolDQ7LjlVrubgDCTZNUqTNTOCQsoJOU6FwxB7vDfiCEzEhaS4UAoEbg7+hELs2kLXfl8vSDnDCnlGSWzIJKQ98pubHYH59IanOpocNwgxjS6x2Ko05IVoS24Gn6wxSyJ0oy85SWdKx7yTspJ5gjnoLwDrKfKSx6H5sR5CLGGTwFM5Ftvm0LPyNTd0UD9pVSi43MhRpq+WfaIVlMyWAUkEAhRGrnWw30EMctEipl55K0rGoI2vyYEG28LXHODJWqXUpA8XgmX3bwnzDj+kQGpsJIUFSyUr0CkFleRBeCvp4JGiRh0k722v7dEo100bi05CaqzClIJs93067RTlTCgnX+/rFnDcempdFSDNHu5gkBY6EAAK+feCxo5U4ZpagbX5juLEQu4ujw/I7hMNcHbYKHysYUO+hPyYaQTl4sJgaaAp9jr3SQxSRe4L3MBqygUgsxPWKkuWoKFjqI9AaRdpWiejhdF8SSqQgz0K9rIGVwbrluWJfRcsWD+8Hvo8V6OrlTQChST05G+2o0+EXpdX7Fw4Crk21NtOQD+RMWqPF0zD/ECSWZRIclJZ766D/xjwlpGRY9x9F9pcDg3CpSpRzWPpy/URan15QRrdi3Q6eTX845k0M5KgJaxNl9XTMDdhlXpuR2EcTqMTHynxXcE3B7a/5gTm6Tnb0W2uH/AGu5qpU8NNQ6mYK/FzYKHyMUqrB5qLyVe0AtlJCVjqdArlz7tFX2Kkljv1+B/aJ5FeQW5W6Do/e3lvBQXAYyF4Wg+iBYtjPsZayoFKxbKQxzbAg369rwncP4oU18qeTleanN+JkqLEeh8o0zHsFlV8sZ/DMSDlWCLEtqNFBwP0aMuxPBplHPQmcPDmCgpLlKkg7Hm22t4scOfA5jmjzG9x9FJr2zNeHHyjZa/jsgOWD9hsBob9HgbQg5yEgs7/p5d4O42kahrgOCdRb0O3nAGjIze6fXe7MOhYxFafCQq56FQ/aKshFINU+0WTsXShh/7KhakLtB/wC0sfw6U7Zpob+kN20hSlzmv9fPnFOlZemZ8fmVNldaZ350RNdR9fWkFuG8ICv/AJE4eAXQk6KII8RH5QQG5noIHcP4SqpU5tJSfErnvkT1I1OwPaG6uqPwpYDSzMANLcoBUS6PAzfr6JiCPX4nbfNRVdSVK+ue8WKZDB+hckswvvtbyiKgpcx6QJ4knLqJqaGQdSPaKGmrsf5Ui5veE44+Y/Q3Hc9k0+TQ3UfgiWEPOmfei6ZErMJLuPaLYgzCPygEgf2MVMVqM5Pe19oJYoUykJky7IQkJA3Yb9zr5wDzOet4KCHG42GB+eqHkCx3O6tYVTFahY625fX7w1YogpQiSnVgpXIlrDqwc+YgXTrTS08ypWxCEZgNHP4U9yWELWFfaahaT98lHP8Amlfif+UmzDkfKMinmnu+MXAwhPnjieGPPqjlVNLhtL6+dz2ihUzSka36W1O/M/uItI4xwtSXM5SDyMtb37JIa3OL1DMo6gNKny12bKFMQD0LNePNEkWXsI+CJ/5EbzZrkvCpKbuq42N99Y+hiqeHgzjlsdu4/aPo0JWHcLWe6S5PFYFptP5y1for/wDqL1BxFRlaVpmmWpLWmgpsbFLuRoT2gLNkA7QNqsNB2imIYHdx7fdIukmZ1v7rSsWQD4kkEKAOYEe6zgjZtDAdM1lOQNbt9PEvBs9UylMpdzJZAO5QQcoPZlJ7ZY5qEZVkWLdvK8T9Oh5YeidDtbA9G1Uxn0q5YbNZQe90kKt1IcecCqTDybEGL2CVfiS1rm1/W/o1telsu4zkrk10+WFKYLJSxNkrZQA6MoDyjdHA6Zzo9VrZ2QaqcRWfa91qQwhXKPE4OsLC0kpUC4UCXfv+kI9HTzAhKTMmWA/GpvK9oJSJcy38Rf8AzV+8eOp3N/f/AF916JtX7f7TzJVOb+IEzB2ZR7s4+EdUwSVe4UK/CX/wx9Yz3ijFJ1PKQEzZgWsllBZ8IS3W+rQqr4krC/8A8qcXsfGdOz28o1Dwp8rdYcAgzVzInaSCtVxalWFPflzttrrp8IFy1FyCRc6s9/0ha4U43nylJlT81RKUpKfEolaSS3hU9wX0PIMRd9HXIlTj4FJfcaK9D8/jA54n0p0vFx3CNBOycXGChNFiak/iuNCz6DvpB410qYwmBy1lCyh5jvu4HKAFThuVWjD+3WIJailuXP68oHYHLUfP7k0zac5XB9qlha+Y3OqdC1rgne0DptCJhzJUk9XZjpdt/wBjEFLiig503tzd7QZTMRON/BNZs41ex8Q0WPi2hG47WPb5L3Nu6CoSZaruNb82izVyUT5eWYlK2v4mLFmCgf1iStplAhCykG5SwLGwcpYActvlFeT4Tcu+uvJu0ZdcG+xW22IsdkVxVQmITM2UkE/BwfMeohdkpGbS72/w14LU2MSElNNMUxU5QVMASSXQPXMH1JI5RZ/6YnMFFRtpzYbD94+c/QTcb7LDSDjsgvH9AZ9HmRYySZqkl7pCSCObgEnyjPeHsLmVczIhwgHxzGcJHwdR2EbCUulYcMsKClC7O4LPYqF7c9YDSzKppSZEjwpSG2zE7lRt4id/7M3S1ro4CwDPRLS0oklDicdV0QiShMmUCEJBAA9S53L3J7xDS0pWoa99fq0eUcr2hsk669Im4sxYUFMVpTmmr8KbWB/MrkBy3LdWVAe94Y3LimXvaxuo7BVeKOI5VGlElKv4i9SPwBvfI5uzDz2YycJyJcuQuoCkrMx0hQILAHxXfUn/ANRGYYDhM7EaogqN3XNmKvlTuT12A/SNanKlSJSKeWnLLSwA57kvuo7k7mKFTBHTRiJpu87pKmlfO8vcPCNkJxAknqNb7xbwjC1TFDl9PEdIlKzfn9PFbj3iD7rL+6Sg0ybLBUvTKgkhk9SxvsOZLhaON8rhEzf5JieVsTDI74Jc+0XiRNQoU8kvJlG5GkxehI/lTcDm5PKEtKIkCY7RLP6x1EELYYwxuwXMSzOkcXOVZSY0LAcPFNKlEpdSlImLBsbEMLaMHtzPqtcM0aJlXJQv3SsO1tLjXb56RonElIS4u+g9In8Sns5sXfJVPhsWprpO2AvMZo8qsySQRooWPqNC8fRexJQUkLHuqSD1Yi3bX4GPojxvIbZWXsBN0vzqCzpLpNwQxB7EfpFCopm11hUwvGZ9P/pr8P5FXSd9Nr7hoeKPHaafKExSkSl6KQpQDHo+oMUJqeWDO49PokIamKcW2Ks8Hhpk2W3voBHLwnQ/8n8osV9OQTe736f4J+UDcNx6RJq5csKcrIlkpDgZ7Bz3I914OY1LYl/r9N/hCUwcJA4i1wmoi0tLQb2VXDFsvR/o7+kLX2p0qUVUieNJiA45mWpnPPwlPpB+kLEHtt9fRiP7TaeUaKXMW4moXlltoSpioEaNlSS/aCUr9FU31wg1bdUB9MqtLl28hF2jkuYpYXUCbKRMH4gHHI7jyg7hsu4gU7i24KPCA6xCz/7QFD70EP7ktIYF2JdXlYj4Qvp5N6a/4ghxFPEyqnrSfCZisvUDwv8ACKIbeOlpmaIWt9AuaqX65XH1V3hWl9pWSU7BRX/xBUH6OBDtiAUkukmxcNYgjcH0hY4FqUy61GbRYMsHkpTZX6EhvMHaNCxCmuXGsSeJSFs4vtb/AFV+HMDoDbe6q4fxUojLPl5x+dLBXmND3DQTkJp6pHtJEwLGtiHBP5k6pPSFDHkCVJWs7Bhs5NgB5n4Qg4fiE2QsLlTFIUN0lvI8x0MCi4c2dpfGdJ/r89l7LVugcGnIWxVNCpJIAftbTcfXOPaecpKg+v7H4tbSBvCnHcupaTVZZc02SsWQs8iNEK06HpoWWfh7Evze+/frE6ZskLtEoz809DKyUamFWvvgWAmYl0kP1BL3B2NjcQt1mIiVMWhag6N9HBDg8tDBdKS+XUlm59G5AX1hb4g4HnVdUqYqdKkywEoFytRYflDDnqr9o3StZI4iU2Ft/wDFmoc5jQYxc32/1KXE8ybWLeRKmTUy3ClIQpQctawZ/wB4Z+EuFp8opm1k6YlIuJAmG7ae0ILAW90X5tcQz4bgooKcopyVpzFS15gVAlg5FiAwAYDqTAyprivfn3+WkOy1Z0cqIWb3KXipRq5khz2CIVmIkhgwbZIZvSw39Yo0VIZh0tEuHUJXbrr0b1ghiGICQPZSmM3dWyLfFXyiaSb6Wbp1xUk2oRTDKAFTTonYDmrp03ih7TMplMtSyxBuD0YvaKCEtqSpaj3Kj84LUsoSAVrvNI8kg7DmrmfIdftAaL/hXzb3UdJhsqilKTJAdSipSmu5Nh/tSPCB584FTVKWR/Nz3Gm+0TVlYVE7vy2vHlBS5lWDwW5N3v3XgaBZrdkSweUlCTMmFkJBWpWwADk+QBjJscxRdXULnKF1FkgWZIslPkB84ePtHxr2UsUUuylgKm9EP4UdyQ56DrGcITFrhVPpaZXbu29lE4nUBzuW3YfNehMSgb/XmI5C49CorKSupKylQWklKklwQWPkY1LDOIKesQnPMQicQApKreLoTYgs/OMtQzsdOcQzEc4Uq6NlQBfBGxTdLVvgJtsVtNRKHsUAMQAQ4IIseYPJo9hQ+yvEH9rSkhv9RAOrsywNjYA+vl7HN1MboJSwroqeobLGHLPpaVKISkEqOgFyYdcH4HSqVmqM3tD+EKCQgdbXVva14J0tVJlAiXLQgfygAnuRc+cezMUs3P8AeKlRWyyYjGn5pKnoI48yG6UsW4ZmyJmeR40pIUGIzJIvpYquNQI0/ETnQiZoFJSvR9QDp5/KFKbV/WkM2CVCZ1OwIzSzlUG21TbcEfKFKuSR7Gl/TqmaeOON5DTg9EMQopPNjs3wO1tukWOL5Jm4ZOA8Rl5F87JUHPknN8Y5nyGJ5O/y53MH8JpR7GYJv+mZagoN+EguOrgkecK8wMex46EIsjbxuaeyxXhqfUiZlpklajqhnHc7DuY0WXhtfNl5VTJNMSLlJK1sdQAPCH5hUEcNpEU8vLKlZebA3PNStz1Jj1FSpW9+3kYaqa7mv1MYPc5P0QYKPlt0uefYLPsd4Pn0oCnEyXZ1o/D/ALht3uIAoHIbH69I2yqkhVJO9o2UyphLnYAnXy16RhiZjc4qcNrHVDHatwVIr6VsLxo2KlSYO0/GtWhIQVIW1gVpdTdSCCe5hdCjtHgUSWFybMN32h6SJkgs8A+6WikkjPgNlcxfGJtQQZqgw0CQwHlz6mBqhyhmwvgurnAFSPYpf3prpPkn3j6N1hloeAqWXebMXNPIfwx6B1H1EKvraaAaQfgPyybZSVEx1EfErOKalXMOVCFLPJKSo+gjQ+G6PF2Qn23s0PlCZrLLcgliryJEMaZ8uQjLJQmWn8qQ1+Z5+cE8OeWgzV/6ih4QfwpPyJ3HbnEyo4iZW+QW9c/ZUIaARnLjf0wp6UinSUqWFzCCFryhL9EgbfRPIQqvUo3J6Bv2ivV1LnUsbv8AW0eyEhW7aan6PwiaRcXcqAxgI1gt7FyCFJI5pIv8HgZh2ELAzTEKSAHdSSkd7i0McgCRKSwZSkvcXA2Hy9YGoxReayi7s+x8rfRjy+kFq+tqNwqtTXEjJIsNCsan/buB19IBTq6TKOUEqWSwQjxKvzY2vzgtxnh6lezWkqSJoVmQCAkqSzkAB7hQJuRfaKGC4WJCTMKfGbD+UdOSjfyg7WxsZc/x39yghznOsPiUUpwJQzrb2qn/AKB+UHQdSObbQOq6oqMRVNSVE/TRPh1KpSrAHX6+rwPTp8TkS98BeU1Kpfy+ukEsTxaVh8r2kzxTFf6Up7qPM28KRufLWPMbxiRh8pKpic81XuSgb9yb5U9TrpGQ4xiUyonKmzVFSlfAbJHIAWaHKKjdUnW/DPmkKysEQ0M83yX1fVmbNXMJUStRUSsub8yAH9BEdNImTViVKSVrVoAL2v5CLOCYRNq1lEsgBIGZStEjbueQjS8GwqTRoyyw6y+aYpsyt/6U6W+esVqutZTDSMu6D6qdS0L5zqOB3Q/B+BJCEhVSpU2ZYlIVlSk7hxdXJ3hgpsAoSW+6yr2JIJN+5tFNVUSYMYNIKhmJAOyTqe3m0c9NVVB8TnlXWU1Oxtg1YvVSskxaCGyrUluTEhvhECkwd41y/f6kpOZJme9rfKMwfopw3SAZjrYnamB3cBcpINLyB3XEioVKmJmSyUrQQpJ3BH1pHsMPBWBe3me2moeSh2d2WvYdQNTttH0Tqusp2P0vbqPwVKkoppGamusFUNb1jk4i0T0HCdQs/wAVSZSWd3Cj2AB+Zg7ScNUktirPNOvjNu4SlrdCTGXywM639s/ZMMZPJ0t7pTViSlHKgFSjoEgk+kN3AVDWSZqps1IRKWkJUhdlKYukpH4SCTdVrkNeC0rEEITllhKU8kpYDyAAb9Y4mYmraz77/DeE5aovYWNZYHvlMMpQHBz3Xt2TX7SRZXs1Fv8AakdHOZopYjigPhsEguEpdrfmP4/QCF37wtfWL9Jhy1EEhtPQxMMbWZcm7i+MqP2alqtv8i/KDWFUASM6iEhI1JAADXJ5RbpKBMsBSyz2A3VZ2SnUmF/iCgqq1pZUKSm0KHSuZMvqoJsnTTMeseM/WNidLep+ndYe8jyi5SrxzxymahdLTBpblK5n5wCPcbRJIPcNC7g/CVXUAKRLKUG+eZ4UnturyBjScMwCipP9OXnmD/uTGWodvwp7gPFmfXrW+sVG17IGcumbjufmlP8AwXSO1zu+ASzh3AFPLvUTTNP5UeBI89T8IYKVMmnH8GUiXZnSkOW5q1PmY6TTLUdztq8XabCideXKEJ6t8n/sdf0+ydjgjj8jbIfMnLVHhlnf1MGKlMiQHmzEI6KUAT2Gp8oEoxyVPmokU6FzCstmbIlKdSpRN2Afb5wOPW/yNx3+606Ro8xU2DYfnV7RY8CDZ/xK/UDU/wCY+xOrKjY6vr3LeUEsWnpSAlPugEN0Gnxa+7mAaUlTE3clrEd27Rq+o36BaAsPUqApcvccm3b9esGeHaD2kwZvdT4l8mawPMk2ipNlZepNtNdmENdJI9hLCdFWUq+5t8LCNtN8nZYf4cDdc1qxMPIixZrMxSem1ohoKMIUC6S98utxoWj1UolVj8L+m/lFmTMY5SXJ/CA58wNPOE5Xuc6wXxw2wSF9uNWPY0su2YrWsNsAlKfJyfh0iLhWoTPpJbM6EhCgGDFOj8nF36mAv2jYXXVFYub9zn+zZKJbSyvwpDOcr5SS6m1GaFDD62dTrJlqVLUCXDtcahSTY72IjphR82lawHxDP2UWOq5UxcRg4Ww0eDqURy7/ALeUVOJuLJNEhUmRlmVPQAoll2JWXuvXw9n657U8YVs1CkKqFBKtQhKUP5pAPcPeAZV0gcPCfFqmN7dBstz8S1DTELeqnraxc1apk1ZWtWqlFz/jpBHhrh9dWolyiUlsy2/8U81M/beJuGeG1VJ9pMdMgG53U2yf3jQlTUpSEpACRoBoOkGra4Rfpxb/AC+6zR0XM/Uk2+amlmXJR7OUgISNAAw6nqesV50wktEYL+cGcLwsliRe8c+5wZ4nbq50sMBUqXDyWJfXkNILYtWiipZk43UAyQTqo2SDzufQGIcb4jpqLwrU8xnEtICldH2HcmMu4p4km1i8yvDLSTkQHt/MrmrrtB6OilqXhzhZnzSFZWMjaWtOUGUp7kuSXJ6n9TBvhfhtVUc8x006dVaFZ/Kn9Tt3gtwvwhnadUA5LFEt2cbKXu2nh9YacQrQkZU7WDBgO3KK1ZxENJjhye/ZJ0fDi60ku3buuK2oShIly05UpslIDAJHLpH0UZKSox5EbA3VseiDf9QU7u/UWPrrEoKlG97O5+ni1QYVa+/flBiXSS0WUpI6HXTYM58ge0MvlaDZoS2ruhNLSkuT6m0EKXCSdvq0EJU5OiZSlNoVeBPl+P1ESKxEDVQHSWPmour0IhZ75DthbAup6fDkoIzKA2bVXoBbQxdM5KAWARayj4ldwnQebwvqxbXIEpBd21J6neKiZi1nuRe/TSA8knLluw6o1UYwA7HMo/iJc/GzdAwigupmLO7xPSYOTq/+IrYhxRQUrpzGcsOMsoPfkVk5R5PGmMLzpiaXFePmbGPEbKxTYepR6CCqMMRLDzCw+PprCB/90J4mAokS0y2IyEkqOl89m00CQLnWKE77QqxV8sgHmJRPzUbw1/8AlVbjmw+KTPEofwLRajFgi0mSVDmssPTU/CBFZX1kwHxlCfyyxl+I8XxhHmccVpDCYkfzCUh/KzRUn8V1p1qD/wAUP8EvDEfCJW/8f7P+ITuIwn/l+fFNFXhLXWod1H5vDVw7hYpZSpmbxzEiwOiLkDuSx20EZrwjhSq+rCZ0xakIHtFZnW4Ck+G58OZzfpGoYtUE9nDNp2btGK0OitHquTumKQiW79NgELqqgqWTv0MEcLkfi06/V/jAulQVHzhm+7HKiWBdagkkbJ/EegABETZcWYE9qt4ipMNlI/11319mCNACAVi7uQS3QPvE9TOcubagnUf4MeYkp2azBgNgAGGmg19BFenTmL6Pc238rjSPnv0t0jZDa3Go7qzJCiyQWe1mIbzf57RWxPE/ZeBBOXbZ3/EevftHmN4vKoZP3iYXYgJSCHWovYP0ck8niCT7OslJnyCTLU50uk7pULkKD3Dt1MeRMcIuZY2J3WBIwyabqbC65SlO51Z9OfWOeJOFKavQr2iUpnkeGcPeB2zC2cdD5NFyiw0pYt62/wAwYp5DrA5Fy/UNA4qqVkgMZQ6kMePEvzFitEqnmzJKwypa1IPdJa3Q6jmDDbgfCCBkmz1Z3AUJbEC4fxvcsdoauIcEkIxContmWpeYPcJOUe6NH3c+TRAVEx0FTxAvbpjx3KUpaFrfHJnsFJNmgeEMALBgwbkBZhEcuWpWjxZo6VyHFhBuRRy5SDMmkJSA5KrMP3u3nEd0obgZKpHa52UWFYW11WbU/WkLfE/HLZpFFcAMqeLtzygjbTNpuOcBOLOMV1TypQMqn5aKX/u5D+UeZMLISzMdR28tYr0XC88yoyeg7e6i1nEi7wRbd1wskkqUSoqckkkknmSbk94Y+CeHzPmCesD2CDZ/xqGw5pBuTzDc2p8NYEqqnFJcSpd5qtLbJH8yvk8aHWz0SkJlSwEgAAJGgA+cMcQrOWOVH5j/AEF5w6j5h5r9h/a8xSvawPOBElJUef1pHiElar/KJcXxGXSSs6gVZiyE6ZvPQBrvEZjCCGNFyVce8AFzsAKHF8ZlUiAD4pirpQD/AOSuSR8SI+jOayrVNWqYu8xanLBhyAAHRrR7F6Hh8LG2eLlQZq+Z7rswE/Kr1HWYED8su3qp3Pk3aOJNalPuJbVy1ye+8RysOJ+v2ghJwwJDqZI5ksPUxJc5gwqwcBsol1i1aOx9Y5lSVq5xLMxGklB1z0HogiYT5JJaA+I/aAlPhppIt+Ob+iBp3Kj2j2OCZ+GM+JwhyVUbdz/CbKPCfDmWQEi5KmSB5ktA7EeM6SntJH3hY5HKgf1Mc3kD3EZ3ivEFRUWnTlKS+bLYJB6JFhqYrUlLNme5LUsdEkj1h2PhTR4p3X9NgkZa97sRi3zRvG+LKqpGRa8ks/8AbljIk/7ruv8AqJgMAGDO+8FKbhqqX+AAfzKHPo5EXpfBVUbvJT3Ur9EGHWz00Q0tIA9EoaeokNy0lL6X23seUe2b9f7Q2yOBVMPaVKRfRCCr4lQYt0gtS8K0SBdCppG61nb+UZQ3rAn8Tp27En2H1RWcMnduLe5WcKWl/r94u0uA1M0Aokqy/mV4U+qmfyjS5apUsfw5aJQ/klgf3+MQzqlw9zfX6894VdxVx8jf5/P9TTOFtHnd/H5/ii+zfBZkj7yFqQVKQgjKSSyVHMLgBriClVJJtfmG6/tAiRiK5SwuXZQ83H5Tp4TuP8wdp+JaZX+qlco7snOl+jeLyI9YnVHMkfzNyqEJZC3R0VvBMNLuRyv+vb5xdlz86jN2DpRfZw6v6iPQCIKTFxOQoSUKTLU6faLDFdiCEAEsl/xEudGGsSzJgAyi4HLX/cL6cxtaES0h13b/ACRm+PPTovpkxy4exLubBzv2v6jmWuUMouLAa2DF33gdIlOXbncFu1jt0eLWI4rT0csLnTAjM4SA6lFtcoAckOOQBIvAy10jtLBc+i8meGNyVk/2tYoZ1aZY9yQAhN3cqYqV0ew/pHOG77C8SmZJ0kuZaSCl2YZnccxo8ZnjtaKipmzmYLUSANhoPNgHifhnHp1DN9pJIuGUhTlKg+4BDG1jtHWPpC6jETcEAfyucEzecXHbK/Tqxm2Ppf1fWPpKQgEnwjVyb2vtYeh0jJsK+185P41P4g10KsewIdP/ACMFcO+0unqUrRNP3ZrDOrMFp7gDKX1BHK50EV1FPH4yy5HaxTLZY3HTqUVbKMxalt7yir1LxLTYbYPq+vp8Y6qeIaCUjP8Aepag7NLJWfNKX57wFr/tFp02kylzOpZCf1J9BCraerkw1h+OPmqjqqBgy4JlqJsqmlmbOWJaBYPv0A1UegjM+K+Ll1asiQUSElwgs6m/Esjd9ALDrArGsZnVS884gt7oAZKeiRt8zA1cwDW0X6DhbYPG/Lvl7fVRKuvdN4W4apkzGSQ3K8XsHwSdVqyywAge9MPup0fupi4EFsB4NmzCldSDKlWOU++scmfwPzN+kOQmS5EsSpKQhCdAPiSTdSu8bq+Itj8MeXf0ESj4a6TxyYb818hMqllCTJASkXtqS3vK3J7/ANgHVmmKdo6ZUwwWk0eSXmIv+u3lEIu0m5N3FXgBhowAhtdVJpZKpi7sLDmdh6kPyELFPwxU1R9vUzRLCw4zDMprMAhxlTpqRtE0+inVeIIStKfZSpmXMkpUGCnOZj7yjZjpysYY8cnrdTFgPr1vFFhNM0aSNTtz29Ek5oqXHVcNGw7+qGYJwjLkTDMVNTNUB4AU5QDzN1X07X6GPIhl16ncnbmx+Nv8x9A5db3Xfko0UbYxZuAlX/6krFG04jokJHyEVxTzZh/iLUruST/5RbppYi/KSOt+Q/UvFUyNZ5GgfBIMpL+c3VamwSW2jnqVfBg3wi5JwSVuhPm/6mJUkPu/fvHaCTsPlCzpZD1TQgjH7QrFNQy06ISOyU/O8EUTB/lj8z8ooy5Cm6RZkUr6E9YTkdfJKOxoGwV0Vh5/AGOxWEtr5/4EeU9Bvy3P0YvpogBqPnCjiwIwDlRM1RH7D9o6ly1nSz9oJiQGJuQO37QCqeMaSWcozrIsShFgf6yn4CPo2vkxG26zI5keXusrYplfX94kVR2u/wCkLlRx8fwU4bmqZ+iQG9TA6t4yqVJBAlIDm4Q5bb3iYabw+qduAPj9Eq7iFM3Y3TguQkD9j/aIMKw37zMKSWSi6zuHcBI6kjyYwpYHQVmJLP8AHISlsyiWAfkhLOWHTvGlcI4BLpETJcpSllTLKlMHy2sBoL/GPpo204LS+7+wX0cjpjcNs3uVcmrSgZEBkpASkDZmYDsAYiplEkNdvX92azGIahJcXY68w76iCNNLSlJmL8KQConWwDksBEk3PqSqDiGj0VgzkSZS5s0lEtAzKUrUDkOZJYAaksIxniviJdbP9rlKEAZEI1ZLk3/mJuT+gEWeMeKVVsxkFSadJ/hoO5H41c1F7DYdXhfCY6XhvDxTjW/zH+vRcxW1fOdYbLlAiT2ZDctY9UBs+m8SIRY26/2iqp5K4ISel9NWEfBP1pHS2cjrHTpYF/E7N022j5eLjKIlUnKly36/4/aCeG4HOqkD2KUjI+dSlMAL66k76D8UNuG8LSJABW85VvfAyBQu6UfqSYUqK2KDDjnsE5TUMtRkYHcpQwnhypqAFhIRKP8A3JlnHNKfeV0It1EO+D4DTUrKA9pNF/aLDkHmhOiPiesWaqsI8Rvs/wBXgcqoKzlJZ9y7DuzmIk1ZPPjyt9FegoYIM2ufVXKrEifP1irTylLJDC+/LtHVFSZ2Pr/iLtdXy6bKgAqmzAfZoFszBzc+FNi94UAsdDBlMvfi7lMtUulRnWWaz3d9gkC5UeQgMZsyfM9ovOmWwyySQNC6Zi2Jcs/hLN1vF2nlqX/EWSzkC97a25X/AMxSr8QCXCRb594JGzTtlx69lgi5udl7VViZI8AAJL5mDqVbU76D+0WJFbKqg4yiZ+JB1J/l/MPrupVNRnV4iwfyHkI9oKRSlW2+ENmBum7jlCc4k4V/EqDJoC2vOPoMKq5ZWiRMUTOUkrB6AH3i2tjfpePoyJi0DUEPmtX/2Q==">
            <a:extLst>
              <a:ext uri="{FF2B5EF4-FFF2-40B4-BE49-F238E27FC236}">
                <a16:creationId xmlns:a16="http://schemas.microsoft.com/office/drawing/2014/main" id="{51F40113-3FEC-9D42-BD6F-B972D304E2B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6" name="AutoShape 14" descr="data:image/jpeg;base64,/9j/4AAQSkZJRgABAQAAAQABAAD/2wCEAAkGBxMTEhUTExMWFhUXGBgYGRgYFx4aHRsdHRobHx8bGx0fHyghGhslGxgYITEhJSkrLi4uGB8zODMtNygtLisBCgoKDg0OGxAQGy4mICYtLzArMy4vLzA3LzIvLS0tLy03Mi0vLS0vLS81NS0tNS0tLS8tLS0vLS8tLy0tLS0tLf/AABEIAL8BCAMBIgACEQEDEQH/xAAcAAACAwEBAQEAAAAAAAAAAAAFBgMEBwIBAAj/xABCEAABAgQEBAMFBgUDBAEFAAABAhEAAwQhBRIxQQZRYXEigZETMqGx8AcUQlLB0SNiguHxM3KSFUOisiQWFyVT0v/EABoBAAMBAQEBAAAAAAAAAAAAAAMEBQIGAQD/xAA0EQABAwMCBAQFBQACAwEAAAABAAIDBBEhEjEFE0FRIjJhcYGx0eHwI0KRocFS8RQzQxX/2gAMAwEAAhEDEQA/AFesUAEoDAAADkAwAtFmgw9KVk5gUi5I00cwNJVMWw00+MFK1cuXLEozEJJZSsygDl233I+Ec4++Gjc7rojYBD6oqnzCpmADDom+uz3fzi9U1smklhUw3bwoHvK8tg4FzAGv4plywU06QpX5yLA8wDcnvCrPnqmKK5iypR1J+tOghyOjdLbXhvbr9knNWtjFo8lWMaxWZUrK1nSyUjRI5AfM7w7/AGf4f7KSZqtZhBH+0afG8KHDuFComhJPhT4l9uXcn9Y0dc9IAAYCwA5DTTkzx9xGQNYIGfH2XnD4i5xmf8FYqZyj27+gMQyZJJ012BLd7bX5xXRMClCxPPTn2cfV4KUgSnXb4W+u/nEZ3gCrg3RGWlMmUqYQ5FgLDMdhbbftC5TS1LUqaslRUSXUSd3Ycg5LDaAmLcVKqatEiUwlAkE7qt4iCzp91nF+sNHtGS1tTYa/VzzjboXwNGrd2fggxyNlcSNgoFtY6s1i99dwx2ghhsgXOgFydgP26wPllz8G/wAR5xlV+xoFpCmVOIlhruD740t4Q3nGQwyPbGOpW3yCNhkPRIvFGIipqlzE+4AEIfdKd/MufOBoAj63wEegPHWMYGNDW7BcjI8vcXO3K0r7OcUTNkfdSr+JKKigH8Usl7c8qizcmg4cKzHp9fXnGMsxCkkgggggsQeYINoYZnHNeUZfahOxWlCc5/qax6hj1iPWcLdJJriIF97qvS8UDI9Dxe2yc+J+IJdEkoQQqoUPClnyPbMvlbRP6Rks9SlFSlEqUS5JLkk6vEs2YpRKlKKlG5JLkndybk9YjKmBh+jo2UzbDJO5SNVVvqH3O3QLWuHE/wD4+nA3lg/Aj5mKs1Hi1e/b/EWcCJRh9MDb+GD6u3wIiiuoSNX9f7do5xwJlfbufmulaRymX7BFqGYEpclgLk8g0ZFilcZ8+bOL+NRI7aAeSQI1JWC1FRIWhKcgmJKcy/CACwJ5mylGwu0WsI4OoaVOVUtNRN1K5ocabIfKlLjcE31h2ikjpg6R+5wElWxyVBaxmw3WbcDys1WCQ4lpUrR2NgDfcEgw+19Rr0t8T9ecMaKKkVZEmXLYAZpSEyyzu1rEOTqIUMXlKlTVS1F8pseYIcH0MDqJhUy6h0CJTxmnj0HdDakw5YOoChlZLOCVN+ZyL9dPhCRWrYG8Gfs6xRavbS13kISC+6VqOieYIzEjZusfTMdyC4dF82QCUAqafPW5d/OwEQf9RXa5LQ1TKaQuyFDMz5fdP978opVPDm4EJNmZ+4WTJd2KDoxZSTqWffX67RNOrpc0NNQmYHs7Ejs4cam46xDVYKpP+P7xwrBJnszNcMNiLta/a4hhjmHLSsuz5gvJ2CSVe4VyzfU5h8b/ABgdishdLImLuokFKVIc5SQfEbeEDmY89spJtbz+cXKXEiDYsb8u/nv1hgFwsXZCw5twQ02WWPHsPuPcOS5yFTZCQiaHUUp91ba2/Cq22u+rx9FyKpjkbcG3uoMtO+N1iFewiQEJMxdkgO/15CFLjVYXNTN/On5FgPIW8oM8T4kEqEjMAEe9fVXL+kW7vClitb7RQbRIYdfr9IRoona+aevyT1ZKwsLeqioaOZNUES0FajsA/ryHUwyyeAK1QciUl9lTA/wf5wY+zGUkSZyw2crCT0TlcdWJJ75ekM86eU89f07Rmr4g+OQsYBjuvqagZIwPcUOo+G50lARLkpNgVFK0gKUzPdT/AFZniGrwmsT4vYqUN8pCzpySXcQVnVq9X5fEa8vKPUYspPfq5bmz2HpE3nuJ1EXVLlACwNkFrKafIb2ktaXD/mDHmUvd7MYXOIOJFZTLSS6hcnkeR5xpFNxEsfib5d2DXiSfV008gz5EqapmzLQlRbVnUHbzgkVRE1wc9iDLBK5tmOCyvgqQnMqarUEJT8yfkPMw4za1JLZvr6EN9FKpAGlypcu591CCPTLeJ5tKg6Jp1u/vIAPoEmM1FUyaTX9F7BA6JmlKFDNGYXhZ49xj2tQJSVDJKS2g98+9fdgALco1NNChF/u0kWJzIlgj1CSR8IALwDC5hUpVOApRctMmC+5Az2P7xqmlhil5j77Yws1MUssXLbb1ysm9p8Y6BH0If8e+z6WZJm0RmFaQ5lrIUFADRJCQQvdiS8Z9Ry1zVCXKQVqVokBz/YdYvQ1EcrdTDhQJaaSJ2lwXWaPnEN1J9ndQpLrmypamslyryURYHtmhYxjD51MvJOl5FEOLggjmkhwRHsdRFIbMcCV4+mljF3NICrxMrC5i0SlABpyzLljdRBAJA5Alnte0OH2R4PT1M2f94lJmJlpQQFE6kq2GoZNw/LVzGh4vgdLNmSDLTIQqQTlKUkEAv4QEslsxzOQd2ZyYBUVjYiR1+yYp6N0lj0+6CV0lS1JkSrkMly7ABhmUbkAbnpFygwOTIZc0+2m7DSWD2LFTcz6AxemrTIdHuvfNqV31cMGD+XJ4CVtSSe+vL07vHNiRzRpbv1K6PQHZOyv1+LudSb6O4boAQ3xigqaJgcKIUdRlADMN35xHTSSVEg6vvtY3s525aQSnIlSUGZOUmWgfiJ36XueggRIBsMlaJsM4C8wWmOZz6/TWhc4hrEzalSklwGSPIN6O/rBLEMcKgZclJSkggrPvHtyG3PtAEU5uel4PAwtJc7dBkdqwEFx2oCU+UO+A4WmlpEoPvqHtJh5k7cy3uj+8AcBwgT6l1t7OV41A3cg+FJ6Pc/7YZsUqCdN/kP7/ACg9VJ4WxD3P+LFNH4jIfYIVVIzG7Odbf2vFiiT7FCpmYoSkZlKBIdg9w7HsREtJRlZBIIGz7tyjvGJftVewFpSMq5p0ClM6ZfYAhZ7pHOFg4E6Tt1Ry3F7Z6Ibh3Fk5SM06UhYUSQB4FBJNgSAQSA12EGaPEaeYlSQQgq1TMDX5g+6T/aAtVLDsOwiCpCJUtUxdkpDnryA6k2gjmRvPhFieyEAWDJwERxTBiGbTm3zN4DKoFA2B8gfhCpT8Z1aJhWmYcpUT7JXiQByAOgAbRjDDSfaIgt7al8QYkoUGJ/2qFge5h00VVGMWd+eqVbXwu3wj+G05SL2JPoN/g/pH0BaHjtM6elCpYlSykpCirMcx0KiwADONNxH0AlhkYfE3dHZNHILgrPpUqZOWcoK1qJJa5vqT+8NGGcEKJBnrCR+VFz66D4wbosksBkpA6W+VzHaas3UCS1nF25P6RQmrZXYjFkrFQxtzIbq/hEqXSOJSLFswKi5bQuSz6/KDQr6VQZSwnosEN53HxhTVioN831p20jukkTql1SkOl/fUQlJPQn3mu7O0TXwGTxSE+/8A2nNbW4Z/ATjT0sqaCJa0LDWyqBPmHdr8oiqMFJ2J137/ABhNr+HaxDqCErYE/wANbkdgQFHsm5gXJ42qZNhOmWYZVB9OeYODHjeHyPzC8H89EJ1UGGzxZO8/B1JPP65xAuhWNnGx53YQv032mVBISJaJilEAApYl7AOlQ1h9pcSC0pM2nKH1yrCh11AJHnApYqmC3MA/lEimZJ5LpfUFi+41vHsuuWLZiX59t9YY1z6UnIV5TyWhSW/qUG8iRHNTgoZwLEP0IPWA84Dztsih2cFDKXGlJLuH5j9+cXl4lKm/6stJ/mJY+qWPlFBeCkEt9evlEH3NaTcH119Pn1jQcz9pWr38wTNQ06HCpcwpH5VHMLcjqN9jC0jh40K50yUgqTMUVFbBkJJcIsXABPvFtoiTVTEF7/W8FqDFSPeLHsP8eRjYeWNI6He3VeFgc4HqNrodLxYkj0vAL7QZqZtMCR45agUnXwmxDvoTl5+7DBxLh6Ey/vEsZQ4C0gML6KSHs526xnlaJlXPRTyi7nxcgxuo9AL/AN4cooW8wStNgMpWrlPLMZFycJm+yBDS6qY+8pHYeIk/Eeh5wxzKlSVas/112v8ArEmEIlUqZdKhIEtRAJuCVn8RN9SwbZ+QivitOyjq/wBbeXpC1TIJ5i/odvgj00Zhi0dRui1LORPQZc0lQOlxmSbgKSebkfHUGBf3VSZhlqGZi4Ojg6K313B6iKVPUkKBZuTWv0vpBrEqn/46p+i5SSo2/CHzW5hi2u9r2GQfJ/CJcDx/yqGM8QyKFLK8U0h0ygb6WKj+FPXXoYy7iTFZ9UoTZqnFwlKbJS2wTsbu5uXgVPqFLUVrUVKUSSSXJJhl4TwkzElUy8pRsj8xSdegDEdbxehpYqJnMOXdT/gUOSeSrk0jA7fVNmApVMkSlkXUi/e3zAghU0uVJUQwAcu57nT945QhGpH4ShgbKSXsRodTeFfjqUZUmUJTpQVqCgFKcnKw1Js2cN1iRG0TzaQbXP51VeRxhi1EXsFNwZxGlVcuWbS5yciHLeJLlJPLN4g3Mph9VhKlmMEWGh74FxWvnzbVZyy0AFKy7pNgwILsWdRvoHvDvEOH/wD1Y6wAzf8ApT6Oucf0yLknC0cShK8IvNIcJPzLXCQ94FYhMCRlBJJJUVH8RJck9HJiZcxMpKiFZlqLrWq6lHryHIDTpAeYpUxQGpJYee0RmMyrBJAzupsPolziTYJfxKOg6d+gjziLhNNSEy/vnswL5fYuFK5k5xYCwDczeCdbMTJQmUnQAOeZ1Kurv6NAmlnqUpnGrwdkr2u1s6IT42vbpf1WX4tgs2mnmRNACxuLpUDcKSdwYoKSRrGp/arKSKWnWSBNE0pTzyKQSryBSj16xlijfnHTUdRz4RJZc5URcqUsBXyk2B5x9BTBeHqipP8ADSyd1qskee/YPHkafVRRmznAFesp5Xi7WlPOH0QmrdX+mhioAsSTonsWLmDKq72ZyoGUfy+EdrQD4OxczhMlrQJawQsD8wsDryIHrF2rBSp30069/XeOfma4SaHdF0ETmubrCJVuGSquWPay0laigZke+PGLEi5GUqsevlcxCpyEJljKlIASnQJDBu4a3rFPBqxzlO7G3Q2IOxB6QVM6WpSZUwgTVJUU6ssJbxA82ILbdYVke+2k3IC2A1p1DqhEjES/qSwB/wAd4gxXCaWsH8VOWZ/+xLBXmdx0I7RcxDBykuncEt9fOBq5eQbG7aH100/ePY3C+qM2K+dZws8XCDUvAU6RUS5sopny0qch8iwL6pJu1tC55Q6hZUgZXBSGIZlAsNRseh5iB9PiRDHU6fXq7wbp6+VMb2iQ9hmZldgpr9o1USyTWMm46ryGJkV+XsUN1BKrAOWYEF9vj+kQ0ilyw0qYuWAfdBdP/Eu/cCCsykmMTkTORbKUEFTbkpIFw2iSXfygW6VkgHx2UUK8CxbdBvofJoGNTR6f0tHS42Kuo4gmJA9pKRN5lBKFM+6WIfs2m0W6bEaadbMZajtNGUeag6R6wCUhQ1b0/wA9bR4lYOoubWYfOMOjY7Nv4x9lnRbY2TIvCxMBKSlQG6SCPURQ/wCiLzBhr9cooqw5C2U6kl/CtCsi088qgXFra/OF/ianxSSHRVVE+QQXZRK030WE3UOulto3BTiQ6WyW9CFiV74vFpuPRE/tBxtEuT91lnPNUpLhN2Z2T1VmIts3lFbhTBhSIKlsZ0z3la5R+QfqefaFzhOjJmGfNDEOlAOo5q6HYdzDoCS4fX6/s0OVFoWchhx+49/T2Q6cGR3Odv0+qq4p4gSCXt5dQXfWGGbNTPlCam7i4GqVD3g9m311tzgMpIAPkxH92jjhrFUioVSKN1pVMSOSgHPqlz/TC4YXsIA2yjucGOBPXCjVJOYlh5kC3Ry/wgvhSgvMhfiSsFKnFikpAI9GHpFXEZGXYs4uPOxbfS0c4VNAUALuRfz+rwNxJbdbAANlkeK0JlT5khnUhZl6G5CmcdDr5w90CBKSlAZkpAt8T5l37x39oeCZamTWJ92apKV9FpFj5gf+PWK0lfWLM84niY4ds+6k08XKe4Iqmd1gdxmc9Iu3uKQod3CSfQn4RKlUCeJqp6dY193/ANkn1hWnj/WaR3Canf8ApOB7JPkylTFJSkEqUQABqSTYDzjXuFcCTQyCFEGcu6yC7ckg8hv1gXwDw593R95nBpi0/wANJF0J5kfmIA7A9YYJi8538494nWcw8pnlG/qs8PpNA5rt+irT1OYvYJTAKMxVsot3I18rn0iupIAzK0DeZNgkcySQAIt1ajJlhB983Xf8RtlHRLZf6X3ibc2wqBAvlCMSmFRfnb1L258rdYtcPUJUsFj6fW/6wKWCVdIdcDkiWgrOiUlXmdB62j2d2hgaOqETclyyL7S8XE+rKEqeXJ/hp5Zh75HdQb+kQoxs6eGKG6lyAok5iVLUdSTc5niNfDWHWH3cAgkhlLSX5EvfttFmDidPHGGNBsB6fVTJOGzucXEjK+lKEmVLlCwShIbsA/m7x9FquoZCjcrSToQr9wbmPolDQ7LjlVrubgDCTZNUqTNTOCQsoJOU6FwxB7vDfiCEzEhaS4UAoEbg7+hELs2kLXfl8vSDnDCnlGSWzIJKQ98pubHYH59IanOpocNwgxjS6x2Ko05IVoS24Gn6wxSyJ0oy85SWdKx7yTspJ5gjnoLwDrKfKSx6H5sR5CLGGTwFM5Ftvm0LPyNTd0UD9pVSi43MhRpq+WfaIVlMyWAUkEAhRGrnWw30EMctEipl55K0rGoI2vyYEG28LXHODJWqXUpA8XgmX3bwnzDj+kQGpsJIUFSyUr0CkFleRBeCvp4JGiRh0k722v7dEo100bi05CaqzClIJs93067RTlTCgnX+/rFnDcempdFSDNHu5gkBY6EAAK+feCxo5U4ZpagbX5juLEQu4ujw/I7hMNcHbYKHysYUO+hPyYaQTl4sJgaaAp9jr3SQxSRe4L3MBqygUgsxPWKkuWoKFjqI9AaRdpWiejhdF8SSqQgz0K9rIGVwbrluWJfRcsWD+8Hvo8V6OrlTQChST05G+2o0+EXpdX7Fw4Crk21NtOQD+RMWqPF0zD/ECSWZRIclJZ766D/xjwlpGRY9x9F9pcDg3CpSpRzWPpy/URan15QRrdi3Q6eTX845k0M5KgJaxNl9XTMDdhlXpuR2EcTqMTHynxXcE3B7a/5gTm6Tnb0W2uH/AGu5qpU8NNQ6mYK/FzYKHyMUqrB5qLyVe0AtlJCVjqdArlz7tFX2Kkljv1+B/aJ5FeQW5W6Do/e3lvBQXAYyF4Wg+iBYtjPsZayoFKxbKQxzbAg369rwncP4oU18qeTleanN+JkqLEeh8o0zHsFlV8sZ/DMSDlWCLEtqNFBwP0aMuxPBplHPQmcPDmCgpLlKkg7Hm22t4scOfA5jmjzG9x9FJr2zNeHHyjZa/jsgOWD9hsBob9HgbQg5yEgs7/p5d4O42kahrgOCdRb0O3nAGjIze6fXe7MOhYxFafCQq56FQ/aKshFINU+0WTsXShh/7KhakLtB/wC0sfw6U7Zpob+kN20hSlzmv9fPnFOlZemZ8fmVNldaZ350RNdR9fWkFuG8ICv/AJE4eAXQk6KII8RH5QQG5noIHcP4SqpU5tJSfErnvkT1I1OwPaG6uqPwpYDSzMANLcoBUS6PAzfr6JiCPX4nbfNRVdSVK+ue8WKZDB+hckswvvtbyiKgpcx6QJ4knLqJqaGQdSPaKGmrsf5Ui5veE44+Y/Q3Hc9k0+TQ3UfgiWEPOmfei6ZErMJLuPaLYgzCPygEgf2MVMVqM5Pe19oJYoUykJky7IQkJA3Yb9zr5wDzOet4KCHG42GB+eqHkCx3O6tYVTFahY625fX7w1YogpQiSnVgpXIlrDqwc+YgXTrTS08ypWxCEZgNHP4U9yWELWFfaahaT98lHP8Amlfif+UmzDkfKMinmnu+MXAwhPnjieGPPqjlVNLhtL6+dz2ihUzSka36W1O/M/uItI4xwtSXM5SDyMtb37JIa3OL1DMo6gNKny12bKFMQD0LNePNEkWXsI+CJ/5EbzZrkvCpKbuq42N99Y+hiqeHgzjlsdu4/aPo0JWHcLWe6S5PFYFptP5y1for/wDqL1BxFRlaVpmmWpLWmgpsbFLuRoT2gLNkA7QNqsNB2imIYHdx7fdIukmZ1v7rSsWQD4kkEKAOYEe6zgjZtDAdM1lOQNbt9PEvBs9UylMpdzJZAO5QQcoPZlJ7ZY5qEZVkWLdvK8T9Oh5YeidDtbA9G1Uxn0q5YbNZQe90kKt1IcecCqTDybEGL2CVfiS1rm1/W/o1telsu4zkrk10+WFKYLJSxNkrZQA6MoDyjdHA6Zzo9VrZ2QaqcRWfa91qQwhXKPE4OsLC0kpUC4UCXfv+kI9HTzAhKTMmWA/GpvK9oJSJcy38Rf8AzV+8eOp3N/f/AF916JtX7f7TzJVOb+IEzB2ZR7s4+EdUwSVe4UK/CX/wx9Yz3ijFJ1PKQEzZgWsllBZ8IS3W+rQqr4krC/8A8qcXsfGdOz28o1Dwp8rdYcAgzVzInaSCtVxalWFPflzttrrp8IFy1FyCRc6s9/0ha4U43nylJlT81RKUpKfEolaSS3hU9wX0PIMRd9HXIlTj4FJfcaK9D8/jA54n0p0vFx3CNBOycXGChNFiak/iuNCz6DvpB410qYwmBy1lCyh5jvu4HKAFThuVWjD+3WIJailuXP68oHYHLUfP7k0zac5XB9qlha+Y3OqdC1rgne0DptCJhzJUk9XZjpdt/wBjEFLiig503tzd7QZTMRON/BNZs41ex8Q0WPi2hG47WPb5L3Nu6CoSZaruNb82izVyUT5eWYlK2v4mLFmCgf1iStplAhCykG5SwLGwcpYActvlFeT4Tcu+uvJu0ZdcG+xW22IsdkVxVQmITM2UkE/BwfMeohdkpGbS72/w14LU2MSElNNMUxU5QVMASSXQPXMH1JI5RZ/6YnMFFRtpzYbD94+c/QTcb7LDSDjsgvH9AZ9HmRYySZqkl7pCSCObgEnyjPeHsLmVczIhwgHxzGcJHwdR2EbCUulYcMsKClC7O4LPYqF7c9YDSzKppSZEjwpSG2zE7lRt4id/7M3S1ro4CwDPRLS0oklDicdV0QiShMmUCEJBAA9S53L3J7xDS0pWoa99fq0eUcr2hsk669Im4sxYUFMVpTmmr8KbWB/MrkBy3LdWVAe94Y3LimXvaxuo7BVeKOI5VGlElKv4i9SPwBvfI5uzDz2YycJyJcuQuoCkrMx0hQILAHxXfUn/ANRGYYDhM7EaogqN3XNmKvlTuT12A/SNanKlSJSKeWnLLSwA57kvuo7k7mKFTBHTRiJpu87pKmlfO8vcPCNkJxAknqNb7xbwjC1TFDl9PEdIlKzfn9PFbj3iD7rL+6Sg0ybLBUvTKgkhk9SxvsOZLhaON8rhEzf5JieVsTDI74Jc+0XiRNQoU8kvJlG5GkxehI/lTcDm5PKEtKIkCY7RLP6x1EELYYwxuwXMSzOkcXOVZSY0LAcPFNKlEpdSlImLBsbEMLaMHtzPqtcM0aJlXJQv3SsO1tLjXb56RonElIS4u+g9In8Sns5sXfJVPhsWprpO2AvMZo8qsySQRooWPqNC8fRexJQUkLHuqSD1Yi3bX4GPojxvIbZWXsBN0vzqCzpLpNwQxB7EfpFCopm11hUwvGZ9P/pr8P5FXSd9Nr7hoeKPHaafKExSkSl6KQpQDHo+oMUJqeWDO49PokIamKcW2Ks8Hhpk2W3voBHLwnQ/8n8osV9OQTe736f4J+UDcNx6RJq5csKcrIlkpDgZ7Bz3I914OY1LYl/r9N/hCUwcJA4i1wmoi0tLQb2VXDFsvR/o7+kLX2p0qUVUieNJiA45mWpnPPwlPpB+kLEHtt9fRiP7TaeUaKXMW4moXlltoSpioEaNlSS/aCUr9FU31wg1bdUB9MqtLl28hF2jkuYpYXUCbKRMH4gHHI7jyg7hsu4gU7i24KPCA6xCz/7QFD70EP7ktIYF2JdXlYj4Qvp5N6a/4ghxFPEyqnrSfCZisvUDwv8ACKIbeOlpmaIWt9AuaqX65XH1V3hWl9pWSU7BRX/xBUH6OBDtiAUkukmxcNYgjcH0hY4FqUy61GbRYMsHkpTZX6EhvMHaNCxCmuXGsSeJSFs4vtb/AFV+HMDoDbe6q4fxUojLPl5x+dLBXmND3DQTkJp6pHtJEwLGtiHBP5k6pPSFDHkCVJWs7Bhs5NgB5n4Qg4fiE2QsLlTFIUN0lvI8x0MCi4c2dpfGdJ/r89l7LVugcGnIWxVNCpJIAftbTcfXOPaecpKg+v7H4tbSBvCnHcupaTVZZc02SsWQs8iNEK06HpoWWfh7Evze+/frE6ZskLtEoz809DKyUamFWvvgWAmYl0kP1BL3B2NjcQt1mIiVMWhag6N9HBDg8tDBdKS+XUlm59G5AX1hb4g4HnVdUqYqdKkywEoFytRYflDDnqr9o3StZI4iU2Ft/wDFmoc5jQYxc32/1KXE8ybWLeRKmTUy3ClIQpQctawZ/wB4Z+EuFp8opm1k6YlIuJAmG7ae0ILAW90X5tcQz4bgooKcopyVpzFS15gVAlg5FiAwAYDqTAyprivfn3+WkOy1Z0cqIWb3KXipRq5khz2CIVmIkhgwbZIZvSw39Yo0VIZh0tEuHUJXbrr0b1ghiGICQPZSmM3dWyLfFXyiaSb6Wbp1xUk2oRTDKAFTTonYDmrp03ih7TMplMtSyxBuD0YvaKCEtqSpaj3Kj84LUsoSAVrvNI8kg7DmrmfIdftAaL/hXzb3UdJhsqilKTJAdSipSmu5Nh/tSPCB584FTVKWR/Nz3Gm+0TVlYVE7vy2vHlBS5lWDwW5N3v3XgaBZrdkSweUlCTMmFkJBWpWwADk+QBjJscxRdXULnKF1FkgWZIslPkB84ePtHxr2UsUUuylgKm9EP4UdyQ56DrGcITFrhVPpaZXbu29lE4nUBzuW3YfNehMSgb/XmI5C49CorKSupKylQWklKklwQWPkY1LDOIKesQnPMQicQApKreLoTYgs/OMtQzsdOcQzEc4Uq6NlQBfBGxTdLVvgJtsVtNRKHsUAMQAQ4IIseYPJo9hQ+yvEH9rSkhv9RAOrsywNjYA+vl7HN1MboJSwroqeobLGHLPpaVKISkEqOgFyYdcH4HSqVmqM3tD+EKCQgdbXVva14J0tVJlAiXLQgfygAnuRc+cezMUs3P8AeKlRWyyYjGn5pKnoI48yG6UsW4ZmyJmeR40pIUGIzJIvpYquNQI0/ETnQiZoFJSvR9QDp5/KFKbV/WkM2CVCZ1OwIzSzlUG21TbcEfKFKuSR7Gl/TqmaeOON5DTg9EMQopPNjs3wO1tukWOL5Jm4ZOA8Rl5F87JUHPknN8Y5nyGJ5O/y53MH8JpR7GYJv+mZagoN+EguOrgkecK8wMex46EIsjbxuaeyxXhqfUiZlpklajqhnHc7DuY0WXhtfNl5VTJNMSLlJK1sdQAPCH5hUEcNpEU8vLKlZebA3PNStz1Jj1FSpW9+3kYaqa7mv1MYPc5P0QYKPlt0uefYLPsd4Pn0oCnEyXZ1o/D/ALht3uIAoHIbH69I2yqkhVJO9o2UyphLnYAnXy16RhiZjc4qcNrHVDHatwVIr6VsLxo2KlSYO0/GtWhIQVIW1gVpdTdSCCe5hdCjtHgUSWFybMN32h6SJkgs8A+6WikkjPgNlcxfGJtQQZqgw0CQwHlz6mBqhyhmwvgurnAFSPYpf3prpPkn3j6N1hloeAqWXebMXNPIfwx6B1H1EKvraaAaQfgPyybZSVEx1EfErOKalXMOVCFLPJKSo+gjQ+G6PF2Qn23s0PlCZrLLcgliryJEMaZ8uQjLJQmWn8qQ1+Z5+cE8OeWgzV/6ih4QfwpPyJ3HbnEyo4iZW+QW9c/ZUIaARnLjf0wp6UinSUqWFzCCFryhL9EgbfRPIQqvUo3J6Bv2ivV1LnUsbv8AW0eyEhW7aan6PwiaRcXcqAxgI1gt7FyCFJI5pIv8HgZh2ELAzTEKSAHdSSkd7i0McgCRKSwZSkvcXA2Hy9YGoxReayi7s+x8rfRjy+kFq+tqNwqtTXEjJIsNCsan/buB19IBTq6TKOUEqWSwQjxKvzY2vzgtxnh6lezWkqSJoVmQCAkqSzkAB7hQJuRfaKGC4WJCTMKfGbD+UdOSjfyg7WxsZc/x39yghznOsPiUUpwJQzrb2qn/AKB+UHQdSObbQOq6oqMRVNSVE/TRPh1KpSrAHX6+rwPTp8TkS98BeU1Kpfy+ukEsTxaVh8r2kzxTFf6Up7qPM28KRufLWPMbxiRh8pKpic81XuSgb9yb5U9TrpGQ4xiUyonKmzVFSlfAbJHIAWaHKKjdUnW/DPmkKysEQ0M83yX1fVmbNXMJUStRUSsub8yAH9BEdNImTViVKSVrVoAL2v5CLOCYRNq1lEsgBIGZStEjbueQjS8GwqTRoyyw6y+aYpsyt/6U6W+esVqutZTDSMu6D6qdS0L5zqOB3Q/B+BJCEhVSpU2ZYlIVlSk7hxdXJ3hgpsAoSW+6yr2JIJN+5tFNVUSYMYNIKhmJAOyTqe3m0c9NVVB8TnlXWU1Oxtg1YvVSskxaCGyrUluTEhvhECkwd41y/f6kpOZJme9rfKMwfopw3SAZjrYnamB3cBcpINLyB3XEioVKmJmSyUrQQpJ3BH1pHsMPBWBe3me2moeSh2d2WvYdQNTttH0Tqusp2P0vbqPwVKkoppGamusFUNb1jk4i0T0HCdQs/wAVSZSWd3Cj2AB+Zg7ScNUktirPNOvjNu4SlrdCTGXywM639s/ZMMZPJ0t7pTViSlHKgFSjoEgk+kN3AVDWSZqps1IRKWkJUhdlKYukpH4SCTdVrkNeC0rEEITllhKU8kpYDyAAb9Y4mYmraz77/DeE5aovYWNZYHvlMMpQHBz3Xt2TX7SRZXs1Fv8AakdHOZopYjigPhsEguEpdrfmP4/QCF37wtfWL9Jhy1EEhtPQxMMbWZcm7i+MqP2alqtv8i/KDWFUASM6iEhI1JAADXJ5RbpKBMsBSyz2A3VZ2SnUmF/iCgqq1pZUKSm0KHSuZMvqoJsnTTMeseM/WNidLep+ndYe8jyi5SrxzxymahdLTBpblK5n5wCPcbRJIPcNC7g/CVXUAKRLKUG+eZ4UnturyBjScMwCipP9OXnmD/uTGWodvwp7gPFmfXrW+sVG17IGcumbjufmlP8AwXSO1zu+ASzh3AFPLvUTTNP5UeBI89T8IYKVMmnH8GUiXZnSkOW5q1PmY6TTLUdztq8XabCideXKEJ6t8n/sdf0+ydjgjj8jbIfMnLVHhlnf1MGKlMiQHmzEI6KUAT2Gp8oEoxyVPmokU6FzCstmbIlKdSpRN2Afb5wOPW/yNx3+606Ro8xU2DYfnV7RY8CDZ/xK/UDU/wCY+xOrKjY6vr3LeUEsWnpSAlPugEN0Gnxa+7mAaUlTE3clrEd27Rq+o36BaAsPUqApcvccm3b9esGeHaD2kwZvdT4l8mawPMk2ipNlZepNtNdmENdJI9hLCdFWUq+5t8LCNtN8nZYf4cDdc1qxMPIixZrMxSem1ohoKMIUC6S98utxoWj1UolVj8L+m/lFmTMY5SXJ/CA58wNPOE5Xuc6wXxw2wSF9uNWPY0su2YrWsNsAlKfJyfh0iLhWoTPpJbM6EhCgGDFOj8nF36mAv2jYXXVFYub9zn+zZKJbSyvwpDOcr5SS6m1GaFDD62dTrJlqVLUCXDtcahSTY72IjphR82lawHxDP2UWOq5UxcRg4Ww0eDqURy7/ALeUVOJuLJNEhUmRlmVPQAoll2JWXuvXw9n657U8YVs1CkKqFBKtQhKUP5pAPcPeAZV0gcPCfFqmN7dBstz8S1DTELeqnraxc1apk1ZWtWqlFz/jpBHhrh9dWolyiUlsy2/8U81M/beJuGeG1VJ9pMdMgG53U2yf3jQlTUpSEpACRoBoOkGra4Rfpxb/AC+6zR0XM/Uk2+amlmXJR7OUgISNAAw6nqesV50wktEYL+cGcLwsliRe8c+5wZ4nbq50sMBUqXDyWJfXkNILYtWiipZk43UAyQTqo2SDzufQGIcb4jpqLwrU8xnEtICldH2HcmMu4p4km1i8yvDLSTkQHt/MrmrrtB6OilqXhzhZnzSFZWMjaWtOUGUp7kuSXJ6n9TBvhfhtVUc8x006dVaFZ/Kn9Tt3gtwvwhnadUA5LFEt2cbKXu2nh9YacQrQkZU7WDBgO3KK1ZxENJjhye/ZJ0fDi60ku3buuK2oShIly05UpslIDAJHLpH0UZKSox5EbA3VseiDf9QU7u/UWPrrEoKlG97O5+ni1QYVa+/flBiXSS0WUpI6HXTYM58ge0MvlaDZoS2ruhNLSkuT6m0EKXCSdvq0EJU5OiZSlNoVeBPl+P1ESKxEDVQHSWPmour0IhZ75DthbAup6fDkoIzKA2bVXoBbQxdM5KAWARayj4ldwnQebwvqxbXIEpBd21J6neKiZi1nuRe/TSA8knLluw6o1UYwA7HMo/iJc/GzdAwigupmLO7xPSYOTq/+IrYhxRQUrpzGcsOMsoPfkVk5R5PGmMLzpiaXFePmbGPEbKxTYepR6CCqMMRLDzCw+PprCB/90J4mAokS0y2IyEkqOl89m00CQLnWKE77QqxV8sgHmJRPzUbw1/8AlVbjmw+KTPEofwLRajFgi0mSVDmssPTU/CBFZX1kwHxlCfyyxl+I8XxhHmccVpDCYkfzCUh/KzRUn8V1p1qD/wAUP8EvDEfCJW/8f7P+ITuIwn/l+fFNFXhLXWod1H5vDVw7hYpZSpmbxzEiwOiLkDuSx20EZrwjhSq+rCZ0xakIHtFZnW4Ck+G58OZzfpGoYtUE9nDNp2btGK0OitHquTumKQiW79NgELqqgqWTv0MEcLkfi06/V/jAulQVHzhm+7HKiWBdagkkbJ/EegABETZcWYE9qt4ipMNlI/11319mCNACAVi7uQS3QPvE9TOcubagnUf4MeYkp2azBgNgAGGmg19BFenTmL6Pc238rjSPnv0t0jZDa3Go7qzJCiyQWe1mIbzf57RWxPE/ZeBBOXbZ3/EevftHmN4vKoZP3iYXYgJSCHWovYP0ck8niCT7OslJnyCTLU50uk7pULkKD3Dt1MeRMcIuZY2J3WBIwyabqbC65SlO51Z9OfWOeJOFKavQr2iUpnkeGcPeB2zC2cdD5NFyiw0pYt62/wAwYp5DrA5Fy/UNA4qqVkgMZQ6kMePEvzFitEqnmzJKwypa1IPdJa3Q6jmDDbgfCCBkmz1Z3AUJbEC4fxvcsdoauIcEkIxContmWpeYPcJOUe6NH3c+TRAVEx0FTxAvbpjx3KUpaFrfHJnsFJNmgeEMALBgwbkBZhEcuWpWjxZo6VyHFhBuRRy5SDMmkJSA5KrMP3u3nEd0obgZKpHa52UWFYW11WbU/WkLfE/HLZpFFcAMqeLtzygjbTNpuOcBOLOMV1TypQMqn5aKX/u5D+UeZMLISzMdR28tYr0XC88yoyeg7e6i1nEi7wRbd1wskkqUSoqckkkknmSbk94Y+CeHzPmCesD2CDZ/xqGw5pBuTzDc2p8NYEqqnFJcSpd5qtLbJH8yvk8aHWz0SkJlSwEgAAJGgA+cMcQrOWOVH5j/AEF5w6j5h5r9h/a8xSvawPOBElJUef1pHiElar/KJcXxGXSSs6gVZiyE6ZvPQBrvEZjCCGNFyVce8AFzsAKHF8ZlUiAD4pirpQD/AOSuSR8SI+jOayrVNWqYu8xanLBhyAAHRrR7F6Hh8LG2eLlQZq+Z7rswE/Kr1HWYED8su3qp3Pk3aOJNalPuJbVy1ye+8RysOJ+v2ghJwwJDqZI5ksPUxJc5gwqwcBsol1i1aOx9Y5lSVq5xLMxGklB1z0HogiYT5JJaA+I/aAlPhppIt+Ob+iBp3Kj2j2OCZ+GM+JwhyVUbdz/CbKPCfDmWQEi5KmSB5ktA7EeM6SntJH3hY5HKgf1Mc3kD3EZ3ivEFRUWnTlKS+bLYJB6JFhqYrUlLNme5LUsdEkj1h2PhTR4p3X9NgkZa97sRi3zRvG+LKqpGRa8ks/8AbljIk/7ruv8AqJgMAGDO+8FKbhqqX+AAfzKHPo5EXpfBVUbvJT3Ur9EGHWz00Q0tIA9EoaeokNy0lL6X23seUe2b9f7Q2yOBVMPaVKRfRCCr4lQYt0gtS8K0SBdCppG61nb+UZQ3rAn8Tp27En2H1RWcMnduLe5WcKWl/r94u0uA1M0Aokqy/mV4U+qmfyjS5apUsfw5aJQ/klgf3+MQzqlw9zfX6894VdxVx8jf5/P9TTOFtHnd/H5/ii+zfBZkj7yFqQVKQgjKSSyVHMLgBriClVJJtfmG6/tAiRiK5SwuXZQ83H5Tp4TuP8wdp+JaZX+qlco7snOl+jeLyI9YnVHMkfzNyqEJZC3R0VvBMNLuRyv+vb5xdlz86jN2DpRfZw6v6iPQCIKTFxOQoSUKTLU6faLDFdiCEAEsl/xEudGGsSzJgAyi4HLX/cL6cxtaES0h13b/ACRm+PPTovpkxy4exLubBzv2v6jmWuUMouLAa2DF33gdIlOXbncFu1jt0eLWI4rT0csLnTAjM4SA6lFtcoAckOOQBIvAy10jtLBc+i8meGNyVk/2tYoZ1aZY9yQAhN3cqYqV0ew/pHOG77C8SmZJ0kuZaSCl2YZnccxo8ZnjtaKipmzmYLUSANhoPNgHifhnHp1DN9pJIuGUhTlKg+4BDG1jtHWPpC6jETcEAfyucEzecXHbK/Tqxm2Ppf1fWPpKQgEnwjVyb2vtYeh0jJsK+185P41P4g10KsewIdP/ACMFcO+0unqUrRNP3ZrDOrMFp7gDKX1BHK50EV1FPH4yy5HaxTLZY3HTqUVbKMxalt7yir1LxLTYbYPq+vp8Y6qeIaCUjP8Aepag7NLJWfNKX57wFr/tFp02kylzOpZCf1J9BCraerkw1h+OPmqjqqBgy4JlqJsqmlmbOWJaBYPv0A1UegjM+K+Ll1asiQUSElwgs6m/Esjd9ALDrArGsZnVS884gt7oAZKeiRt8zA1cwDW0X6DhbYPG/Lvl7fVRKuvdN4W4apkzGSQ3K8XsHwSdVqyywAge9MPup0fupi4EFsB4NmzCldSDKlWOU++scmfwPzN+kOQmS5EsSpKQhCdAPiSTdSu8bq+Itj8MeXf0ESj4a6TxyYb818hMqllCTJASkXtqS3vK3J7/ANgHVmmKdo6ZUwwWk0eSXmIv+u3lEIu0m5N3FXgBhowAhtdVJpZKpi7sLDmdh6kPyELFPwxU1R9vUzRLCw4zDMprMAhxlTpqRtE0+inVeIIStKfZSpmXMkpUGCnOZj7yjZjpysYY8cnrdTFgPr1vFFhNM0aSNTtz29Ek5oqXHVcNGw7+qGYJwjLkTDMVNTNUB4AU5QDzN1X07X6GPIhl16ncnbmx+Nv8x9A5db3Xfko0UbYxZuAlX/6krFG04jokJHyEVxTzZh/iLUruST/5RbppYi/KSOt+Q/UvFUyNZ5GgfBIMpL+c3VamwSW2jnqVfBg3wi5JwSVuhPm/6mJUkPu/fvHaCTsPlCzpZD1TQgjH7QrFNQy06ISOyU/O8EUTB/lj8z8ooy5Cm6RZkUr6E9YTkdfJKOxoGwV0Vh5/AGOxWEtr5/4EeU9Bvy3P0YvpogBqPnCjiwIwDlRM1RH7D9o6ly1nSz9oJiQGJuQO37QCqeMaSWcozrIsShFgf6yn4CPo2vkxG26zI5keXusrYplfX94kVR2u/wCkLlRx8fwU4bmqZ+iQG9TA6t4yqVJBAlIDm4Q5bb3iYabw+qduAPj9Eq7iFM3Y3TguQkD9j/aIMKw37zMKSWSi6zuHcBI6kjyYwpYHQVmJLP8AHISlsyiWAfkhLOWHTvGlcI4BLpETJcpSllTLKlMHy2sBoL/GPpo204LS+7+wX0cjpjcNs3uVcmrSgZEBkpASkDZmYDsAYiplEkNdvX92azGIahJcXY68w76iCNNLSlJmL8KQConWwDksBEk3PqSqDiGj0VgzkSZS5s0lEtAzKUrUDkOZJYAaksIxniviJdbP9rlKEAZEI1ZLk3/mJuT+gEWeMeKVVsxkFSadJ/hoO5H41c1F7DYdXhfCY6XhvDxTjW/zH+vRcxW1fOdYbLlAiT2ZDctY9UBs+m8SIRY26/2iqp5K4ISel9NWEfBP1pHS2cjrHTpYF/E7N022j5eLjKIlUnKly36/4/aCeG4HOqkD2KUjI+dSlMAL66k76D8UNuG8LSJABW85VvfAyBQu6UfqSYUqK2KDDjnsE5TUMtRkYHcpQwnhypqAFhIRKP8A3JlnHNKfeV0It1EO+D4DTUrKA9pNF/aLDkHmhOiPiesWaqsI8Rvs/wBXgcqoKzlJZ9y7DuzmIk1ZPPjyt9FegoYIM2ufVXKrEifP1irTylLJDC+/LtHVFSZ2Pr/iLtdXy6bKgAqmzAfZoFszBzc+FNi94UAsdDBlMvfi7lMtUulRnWWaz3d9gkC5UeQgMZsyfM9ovOmWwyySQNC6Zi2Jcs/hLN1vF2nlqX/EWSzkC97a25X/AMxSr8QCXCRb594JGzTtlx69lgi5udl7VViZI8AAJL5mDqVbU76D+0WJFbKqg4yiZ+JB1J/l/MPrupVNRnV4iwfyHkI9oKRSlW2+ENmBum7jlCc4k4V/EqDJoC2vOPoMKq5ZWiRMUTOUkrB6AH3i2tjfpePoyJi0DUEPmtX/2Q==">
            <a:extLst>
              <a:ext uri="{FF2B5EF4-FFF2-40B4-BE49-F238E27FC236}">
                <a16:creationId xmlns:a16="http://schemas.microsoft.com/office/drawing/2014/main" id="{3B6E02A3-8189-DB44-B8D5-E047E8CCB9F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51FFC7-94B0-0340-A06A-6B40AF149E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34362421"/>
              </p:ext>
            </p:extLst>
          </p:nvPr>
        </p:nvGraphicFramePr>
        <p:xfrm>
          <a:off x="4278923" y="792284"/>
          <a:ext cx="7801866" cy="4474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00933">
                  <a:extLst>
                    <a:ext uri="{9D8B030D-6E8A-4147-A177-3AD203B41FA5}">
                      <a16:colId xmlns:a16="http://schemas.microsoft.com/office/drawing/2014/main" val="2609218292"/>
                    </a:ext>
                  </a:extLst>
                </a:gridCol>
                <a:gridCol w="3900933">
                  <a:extLst>
                    <a:ext uri="{9D8B030D-6E8A-4147-A177-3AD203B41FA5}">
                      <a16:colId xmlns:a16="http://schemas.microsoft.com/office/drawing/2014/main" val="3532796630"/>
                    </a:ext>
                  </a:extLst>
                </a:gridCol>
              </a:tblGrid>
              <a:tr h="11185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Evaporation and transpiration are both driven by heat from the Sun.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Water can be found in three states of matter on Earth.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688090"/>
                  </a:ext>
                </a:extLst>
              </a:tr>
              <a:tr h="11185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Most of Earth’s fresh water is found in lakes, rivers, and streams.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Condensation must occur in order for clouds to form.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241344"/>
                  </a:ext>
                </a:extLst>
              </a:tr>
              <a:tr h="11185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Most of the water on Earth is fresh water.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Evaporation occurs when water loses energy and cools down.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334442"/>
                  </a:ext>
                </a:extLst>
              </a:tr>
              <a:tr h="11185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The interaction between the Sun and oceans drives the water cycle.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All precipitation that falls to Earth is stored underground.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144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36EEE5-5608-ED42-BA47-C7DC3AC249E0}"/>
              </a:ext>
            </a:extLst>
          </p:cNvPr>
          <p:cNvSpPr txBox="1"/>
          <p:nvPr userDrawn="1"/>
        </p:nvSpPr>
        <p:spPr>
          <a:xfrm>
            <a:off x="155576" y="792284"/>
            <a:ext cx="4123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Drag the two blue boxes up or down until every statement uncovered in each column is true.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88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329C4D-E32C-7E4F-9EDA-FF04A5E33528}"/>
              </a:ext>
            </a:extLst>
          </p:cNvPr>
          <p:cNvSpPr txBox="1"/>
          <p:nvPr userDrawn="1"/>
        </p:nvSpPr>
        <p:spPr>
          <a:xfrm>
            <a:off x="96498" y="445607"/>
            <a:ext cx="7793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Imagine you are a drop of water. Think about the many places this little drop of water could travel in its billions of years on Earth.</a:t>
            </a: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 up with a </a:t>
            </a:r>
            <a:r>
              <a:rPr lang="en-US" sz="20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story, song, or poem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follows the drop of water as it moves from one place to another.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A3E2D3-D0CD-7C4E-AD58-9213FA1FDC00}"/>
              </a:ext>
            </a:extLst>
          </p:cNvPr>
          <p:cNvGrpSpPr/>
          <p:nvPr userDrawn="1"/>
        </p:nvGrpSpPr>
        <p:grpSpPr>
          <a:xfrm>
            <a:off x="8003357" y="445607"/>
            <a:ext cx="3959933" cy="2636958"/>
            <a:chOff x="5964701" y="445606"/>
            <a:chExt cx="5985021" cy="3986118"/>
          </a:xfrm>
        </p:grpSpPr>
        <p:pic>
          <p:nvPicPr>
            <p:cNvPr id="7" name="Picture 6" descr="A drop of water on a leaf&#10;&#10;Description automatically generated">
              <a:extLst>
                <a:ext uri="{FF2B5EF4-FFF2-40B4-BE49-F238E27FC236}">
                  <a16:creationId xmlns:a16="http://schemas.microsoft.com/office/drawing/2014/main" id="{8FD3613B-B251-F640-8F3D-4E0869B2E0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445606"/>
              <a:ext cx="5985021" cy="3986118"/>
            </a:xfrm>
            <a:prstGeom prst="rect">
              <a:avLst/>
            </a:prstGeom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6BDD21-3463-1B41-8BBC-71B563A289CE}"/>
                </a:ext>
              </a:extLst>
            </p:cNvPr>
            <p:cNvSpPr txBox="1"/>
            <p:nvPr userDrawn="1"/>
          </p:nvSpPr>
          <p:spPr>
            <a:xfrm>
              <a:off x="7107129" y="4110595"/>
              <a:ext cx="321915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Life is like a drop of water on a taro leaf by Gypsy is licensed under CC BY 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494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3DC4C-CDB8-A44D-9CEB-2B8060F800E5}"/>
              </a:ext>
            </a:extLst>
          </p:cNvPr>
          <p:cNvSpPr txBox="1"/>
          <p:nvPr userDrawn="1"/>
        </p:nvSpPr>
        <p:spPr>
          <a:xfrm>
            <a:off x="160153" y="848703"/>
            <a:ext cx="756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water cycle is driven by energy from the Sun. </a:t>
            </a: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Sun is considered an average sized star. Across the universe, there are other stars that are larger and smaller than the Sun. </a:t>
            </a: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would the water cycle change if the Sun were bigger or smaller? What if we had no sun at all?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12F8D4-12AB-4C40-8AF9-EAF63846FE09}"/>
              </a:ext>
            </a:extLst>
          </p:cNvPr>
          <p:cNvGrpSpPr/>
          <p:nvPr userDrawn="1"/>
        </p:nvGrpSpPr>
        <p:grpSpPr>
          <a:xfrm>
            <a:off x="7861954" y="848703"/>
            <a:ext cx="4075122" cy="3063421"/>
            <a:chOff x="6928988" y="1018385"/>
            <a:chExt cx="4970381" cy="3727786"/>
          </a:xfrm>
        </p:grpSpPr>
        <p:pic>
          <p:nvPicPr>
            <p:cNvPr id="5" name="Picture 4" descr="A picture containing sky, outdoor, clouds, day&#10;&#10;Description automatically generated">
              <a:extLst>
                <a:ext uri="{FF2B5EF4-FFF2-40B4-BE49-F238E27FC236}">
                  <a16:creationId xmlns:a16="http://schemas.microsoft.com/office/drawing/2014/main" id="{A0CEBB2E-72CF-2C46-A067-984483475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988" y="1018385"/>
              <a:ext cx="4970381" cy="3727786"/>
            </a:xfrm>
            <a:prstGeom prst="rect">
              <a:avLst/>
            </a:prstGeom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C0EDCB-CE64-7343-AD79-A58C4D60D6E2}"/>
                </a:ext>
              </a:extLst>
            </p:cNvPr>
            <p:cNvSpPr txBox="1"/>
            <p:nvPr userDrawn="1"/>
          </p:nvSpPr>
          <p:spPr>
            <a:xfrm>
              <a:off x="6928988" y="4551101"/>
              <a:ext cx="194957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0" i="0" u="none" strike="noStrike" kern="12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Sun by gr33n3gg is licensed under CC BY 2.0</a:t>
              </a:r>
              <a:endPara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11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11414A5-D74F-4FA5-9719-F1FEC78930B8}"/>
              </a:ext>
            </a:extLst>
          </p:cNvPr>
          <p:cNvGrpSpPr/>
          <p:nvPr userDrawn="1"/>
        </p:nvGrpSpPr>
        <p:grpSpPr>
          <a:xfrm>
            <a:off x="1061169" y="253072"/>
            <a:ext cx="383814" cy="412795"/>
            <a:chOff x="124747" y="271829"/>
            <a:chExt cx="383814" cy="4127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159D0CE-B87D-451B-AB20-E2AF9F4051BC}"/>
                </a:ext>
              </a:extLst>
            </p:cNvPr>
            <p:cNvSpPr/>
            <p:nvPr userDrawn="1"/>
          </p:nvSpPr>
          <p:spPr>
            <a:xfrm>
              <a:off x="124747" y="300810"/>
              <a:ext cx="383814" cy="383814"/>
            </a:xfrm>
            <a:prstGeom prst="ellipse">
              <a:avLst/>
            </a:prstGeom>
            <a:solidFill>
              <a:srgbClr val="703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Mountains">
              <a:extLst>
                <a:ext uri="{FF2B5EF4-FFF2-40B4-BE49-F238E27FC236}">
                  <a16:creationId xmlns:a16="http://schemas.microsoft.com/office/drawing/2014/main" id="{1CB5722B-995D-4703-92D6-314C46C472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219" y="271829"/>
              <a:ext cx="349216" cy="349216"/>
            </a:xfrm>
            <a:prstGeom prst="rect">
              <a:avLst/>
            </a:prstGeom>
          </p:spPr>
        </p:pic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BEBA08-CFBE-4275-8D3D-CAAEC3F97DE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49415371"/>
              </p:ext>
            </p:extLst>
          </p:nvPr>
        </p:nvGraphicFramePr>
        <p:xfrm>
          <a:off x="1567766" y="173502"/>
          <a:ext cx="8128000" cy="4998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595736865"/>
                    </a:ext>
                  </a:extLst>
                </a:gridCol>
              </a:tblGrid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Earth 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780087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699892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Structure of Life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776338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7407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Force and Motion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351966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Ecosystems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95953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Weather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235086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Chemistry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601810"/>
                  </a:ext>
                </a:extLst>
              </a:tr>
              <a:tr h="555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Body Systems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78016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C8212-AB99-44E7-BBB7-0CEA0259390F}"/>
              </a:ext>
            </a:extLst>
          </p:cNvPr>
          <p:cNvGrpSpPr/>
          <p:nvPr userDrawn="1"/>
        </p:nvGrpSpPr>
        <p:grpSpPr>
          <a:xfrm>
            <a:off x="1061169" y="1915497"/>
            <a:ext cx="383814" cy="383814"/>
            <a:chOff x="245327" y="185254"/>
            <a:chExt cx="383814" cy="38381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ADF785-3BF2-4658-8EA2-46B7607F06B3}"/>
                </a:ext>
              </a:extLst>
            </p:cNvPr>
            <p:cNvSpPr/>
            <p:nvPr userDrawn="1"/>
          </p:nvSpPr>
          <p:spPr>
            <a:xfrm>
              <a:off x="245327" y="185254"/>
              <a:ext cx="383814" cy="383814"/>
            </a:xfrm>
            <a:prstGeom prst="ellipse">
              <a:avLst/>
            </a:prstGeom>
            <a:solidFill>
              <a:srgbClr val="703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Sun">
              <a:extLst>
                <a:ext uri="{FF2B5EF4-FFF2-40B4-BE49-F238E27FC236}">
                  <a16:creationId xmlns:a16="http://schemas.microsoft.com/office/drawing/2014/main" id="{A91CE483-F936-4293-AFA6-F36686D16B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627" y="211554"/>
              <a:ext cx="331214" cy="33121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028D8F-533E-4190-8BE5-97EED1D78689}"/>
              </a:ext>
            </a:extLst>
          </p:cNvPr>
          <p:cNvGrpSpPr/>
          <p:nvPr userDrawn="1"/>
        </p:nvGrpSpPr>
        <p:grpSpPr>
          <a:xfrm>
            <a:off x="1050970" y="3548941"/>
            <a:ext cx="404212" cy="404212"/>
            <a:chOff x="1050970" y="3562862"/>
            <a:chExt cx="404212" cy="40421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50FCE4-F4E5-49A0-B16D-8C3496636BA4}"/>
                </a:ext>
              </a:extLst>
            </p:cNvPr>
            <p:cNvSpPr/>
            <p:nvPr userDrawn="1"/>
          </p:nvSpPr>
          <p:spPr>
            <a:xfrm>
              <a:off x="1050970" y="3562862"/>
              <a:ext cx="404212" cy="404212"/>
            </a:xfrm>
            <a:prstGeom prst="ellipse">
              <a:avLst/>
            </a:prstGeom>
            <a:solidFill>
              <a:srgbClr val="7033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 descr="Umbrella">
              <a:extLst>
                <a:ext uri="{FF2B5EF4-FFF2-40B4-BE49-F238E27FC236}">
                  <a16:creationId xmlns:a16="http://schemas.microsoft.com/office/drawing/2014/main" id="{A6AB9D6E-B3A0-47D5-9C94-6C906D85FC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1169" y="3573061"/>
              <a:ext cx="383814" cy="3838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EF8201-D937-4B8F-9077-19E52154BFE6}"/>
              </a:ext>
            </a:extLst>
          </p:cNvPr>
          <p:cNvGrpSpPr/>
          <p:nvPr userDrawn="1"/>
        </p:nvGrpSpPr>
        <p:grpSpPr>
          <a:xfrm>
            <a:off x="1061169" y="1371016"/>
            <a:ext cx="383814" cy="383814"/>
            <a:chOff x="245327" y="185254"/>
            <a:chExt cx="383814" cy="3838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89C6B9-04E8-4E06-8CB6-B08544228802}"/>
                </a:ext>
              </a:extLst>
            </p:cNvPr>
            <p:cNvSpPr/>
            <p:nvPr userDrawn="1"/>
          </p:nvSpPr>
          <p:spPr>
            <a:xfrm>
              <a:off x="245327" y="185254"/>
              <a:ext cx="383814" cy="3838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Microscope">
              <a:extLst>
                <a:ext uri="{FF2B5EF4-FFF2-40B4-BE49-F238E27FC236}">
                  <a16:creationId xmlns:a16="http://schemas.microsoft.com/office/drawing/2014/main" id="{CF7D2AF7-823A-4980-9453-71607A3E1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7752" y="207679"/>
              <a:ext cx="338965" cy="3389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4C5BCF-55F5-44D3-9FDF-59E5CC073B93}"/>
              </a:ext>
            </a:extLst>
          </p:cNvPr>
          <p:cNvGrpSpPr/>
          <p:nvPr userDrawn="1"/>
        </p:nvGrpSpPr>
        <p:grpSpPr>
          <a:xfrm>
            <a:off x="1061169" y="3004460"/>
            <a:ext cx="383814" cy="383814"/>
            <a:chOff x="245327" y="189642"/>
            <a:chExt cx="383814" cy="38381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F03DFE-7B38-4E2C-8C65-4E8C1439D623}"/>
                </a:ext>
              </a:extLst>
            </p:cNvPr>
            <p:cNvSpPr/>
            <p:nvPr userDrawn="1"/>
          </p:nvSpPr>
          <p:spPr>
            <a:xfrm>
              <a:off x="245327" y="189642"/>
              <a:ext cx="383814" cy="3838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Deciduous tree">
              <a:extLst>
                <a:ext uri="{FF2B5EF4-FFF2-40B4-BE49-F238E27FC236}">
                  <a16:creationId xmlns:a16="http://schemas.microsoft.com/office/drawing/2014/main" id="{39C5186B-B5A1-4651-BF50-EC63DE4D1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5327" y="189642"/>
              <a:ext cx="383814" cy="38381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5C68D-7B80-43A7-8EF6-C646E51738F0}"/>
              </a:ext>
            </a:extLst>
          </p:cNvPr>
          <p:cNvGrpSpPr/>
          <p:nvPr userDrawn="1"/>
        </p:nvGrpSpPr>
        <p:grpSpPr>
          <a:xfrm>
            <a:off x="1061169" y="4665497"/>
            <a:ext cx="383814" cy="383814"/>
            <a:chOff x="254440" y="410958"/>
            <a:chExt cx="383814" cy="3838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978E26-5111-420E-B5CF-68C85E5A5FAF}"/>
                </a:ext>
              </a:extLst>
            </p:cNvPr>
            <p:cNvSpPr/>
            <p:nvPr userDrawn="1"/>
          </p:nvSpPr>
          <p:spPr>
            <a:xfrm>
              <a:off x="254441" y="410959"/>
              <a:ext cx="383813" cy="38381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Brain in head">
              <a:extLst>
                <a:ext uri="{FF2B5EF4-FFF2-40B4-BE49-F238E27FC236}">
                  <a16:creationId xmlns:a16="http://schemas.microsoft.com/office/drawing/2014/main" id="{FB283A47-A446-4155-A895-5A2B6207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4440" y="410958"/>
              <a:ext cx="383814" cy="38381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C36C6D-2C34-4DCD-9CA6-682001C5CEC8}"/>
              </a:ext>
            </a:extLst>
          </p:cNvPr>
          <p:cNvGrpSpPr/>
          <p:nvPr userDrawn="1"/>
        </p:nvGrpSpPr>
        <p:grpSpPr>
          <a:xfrm>
            <a:off x="1061169" y="4113820"/>
            <a:ext cx="383814" cy="391009"/>
            <a:chOff x="229607" y="146696"/>
            <a:chExt cx="383814" cy="39100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1B2BEA-6D64-42FC-A4E3-FB04747E4A3B}"/>
                </a:ext>
              </a:extLst>
            </p:cNvPr>
            <p:cNvSpPr/>
            <p:nvPr userDrawn="1"/>
          </p:nvSpPr>
          <p:spPr>
            <a:xfrm>
              <a:off x="234769" y="164215"/>
              <a:ext cx="373490" cy="3734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Flask">
              <a:extLst>
                <a:ext uri="{FF2B5EF4-FFF2-40B4-BE49-F238E27FC236}">
                  <a16:creationId xmlns:a16="http://schemas.microsoft.com/office/drawing/2014/main" id="{28487752-6F80-4B71-BEE4-43206D012B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29607" y="146696"/>
              <a:ext cx="383814" cy="38381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D4AA85-F00B-46FB-BB2B-9150B869B91A}"/>
              </a:ext>
            </a:extLst>
          </p:cNvPr>
          <p:cNvGrpSpPr/>
          <p:nvPr userDrawn="1"/>
        </p:nvGrpSpPr>
        <p:grpSpPr>
          <a:xfrm>
            <a:off x="1061169" y="826534"/>
            <a:ext cx="383815" cy="383815"/>
            <a:chOff x="245327" y="410956"/>
            <a:chExt cx="383815" cy="3838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94F812-1FD6-4AB0-81AE-0DDF7AC6536C}"/>
                </a:ext>
              </a:extLst>
            </p:cNvPr>
            <p:cNvSpPr/>
            <p:nvPr userDrawn="1"/>
          </p:nvSpPr>
          <p:spPr>
            <a:xfrm>
              <a:off x="245327" y="410956"/>
              <a:ext cx="383815" cy="38381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FA2B7C-2595-427C-897A-386AE6500240}"/>
                </a:ext>
              </a:extLst>
            </p:cNvPr>
            <p:cNvSpPr/>
            <p:nvPr userDrawn="1"/>
          </p:nvSpPr>
          <p:spPr>
            <a:xfrm>
              <a:off x="349430" y="452621"/>
              <a:ext cx="200323" cy="300485"/>
            </a:xfrm>
            <a:custGeom>
              <a:avLst/>
              <a:gdLst>
                <a:gd name="connsiteX0" fmla="*/ 152400 w 152400"/>
                <a:gd name="connsiteY0" fmla="*/ 76200 h 228600"/>
                <a:gd name="connsiteX1" fmla="*/ 71438 w 152400"/>
                <a:gd name="connsiteY1" fmla="*/ 76200 h 228600"/>
                <a:gd name="connsiteX2" fmla="*/ 101918 w 152400"/>
                <a:gd name="connsiteY2" fmla="*/ 0 h 228600"/>
                <a:gd name="connsiteX3" fmla="*/ 29528 w 152400"/>
                <a:gd name="connsiteY3" fmla="*/ 0 h 228600"/>
                <a:gd name="connsiteX4" fmla="*/ 0 w 152400"/>
                <a:gd name="connsiteY4" fmla="*/ 123825 h 228600"/>
                <a:gd name="connsiteX5" fmla="*/ 60960 w 152400"/>
                <a:gd name="connsiteY5" fmla="*/ 123825 h 228600"/>
                <a:gd name="connsiteX6" fmla="*/ 23813 w 152400"/>
                <a:gd name="connsiteY6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28600">
                  <a:moveTo>
                    <a:pt x="152400" y="76200"/>
                  </a:moveTo>
                  <a:lnTo>
                    <a:pt x="71438" y="76200"/>
                  </a:lnTo>
                  <a:lnTo>
                    <a:pt x="101918" y="0"/>
                  </a:lnTo>
                  <a:lnTo>
                    <a:pt x="29528" y="0"/>
                  </a:lnTo>
                  <a:lnTo>
                    <a:pt x="0" y="123825"/>
                  </a:lnTo>
                  <a:lnTo>
                    <a:pt x="60960" y="123825"/>
                  </a:lnTo>
                  <a:lnTo>
                    <a:pt x="23813" y="2286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342926-515B-49EC-97BF-79F7444F21DF}"/>
              </a:ext>
            </a:extLst>
          </p:cNvPr>
          <p:cNvGrpSpPr/>
          <p:nvPr userDrawn="1"/>
        </p:nvGrpSpPr>
        <p:grpSpPr>
          <a:xfrm>
            <a:off x="1055994" y="2459978"/>
            <a:ext cx="388989" cy="383815"/>
            <a:chOff x="1055994" y="2436706"/>
            <a:chExt cx="388989" cy="38381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69717E-2F0C-4CE4-BC26-EA245F89B35E}"/>
                </a:ext>
              </a:extLst>
            </p:cNvPr>
            <p:cNvSpPr/>
            <p:nvPr userDrawn="1"/>
          </p:nvSpPr>
          <p:spPr>
            <a:xfrm>
              <a:off x="1061169" y="2436707"/>
              <a:ext cx="383814" cy="38381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 descr="Gears">
              <a:extLst>
                <a:ext uri="{FF2B5EF4-FFF2-40B4-BE49-F238E27FC236}">
                  <a16:creationId xmlns:a16="http://schemas.microsoft.com/office/drawing/2014/main" id="{EDA183B6-35C2-4498-B48F-390E2A28DB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55994" y="2436706"/>
              <a:ext cx="383814" cy="383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815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2E96EA-94DB-4EC2-B8CC-43D684C1D83F}"/>
              </a:ext>
            </a:extLst>
          </p:cNvPr>
          <p:cNvSpPr/>
          <p:nvPr userDrawn="1"/>
        </p:nvSpPr>
        <p:spPr>
          <a:xfrm>
            <a:off x="4536330" y="107349"/>
            <a:ext cx="7655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s-IS" sz="1800" b="1" dirty="0">
                <a:latin typeface="Verdana" panose="020B0604030504040204" pitchFamily="34" charset="0"/>
                <a:ea typeface="Verdana" panose="020B0604030504040204" pitchFamily="34" charset="0"/>
              </a:rPr>
              <a:t>Give your best answer to...</a:t>
            </a:r>
            <a:br>
              <a:rPr lang="is-IS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is-I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is the Sun important for the water cycle?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role does the ocean play in the water cycle?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513D97-490B-44B5-867D-55A05FC5D8DC}"/>
              </a:ext>
            </a:extLst>
          </p:cNvPr>
          <p:cNvSpPr/>
          <p:nvPr userDrawn="1"/>
        </p:nvSpPr>
        <p:spPr>
          <a:xfrm>
            <a:off x="-1" y="2348134"/>
            <a:ext cx="4309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</a:rPr>
              <a:t>Check for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687438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C75C0A-823E-4301-80B2-57CDFD64CD77}"/>
              </a:ext>
            </a:extLst>
          </p:cNvPr>
          <p:cNvSpPr/>
          <p:nvPr userDrawn="1"/>
        </p:nvSpPr>
        <p:spPr>
          <a:xfrm>
            <a:off x="0" y="2249413"/>
            <a:ext cx="4309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</a:rPr>
              <a:t>Still have 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DB70D-2861-44B1-B290-22BAD61EB16B}"/>
              </a:ext>
            </a:extLst>
          </p:cNvPr>
          <p:cNvSpPr txBox="1"/>
          <p:nvPr userDrawn="1"/>
        </p:nvSpPr>
        <p:spPr>
          <a:xfrm>
            <a:off x="4467109" y="648771"/>
            <a:ext cx="76601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Which essential questions do you still need help to understand?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8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565330-0079-476E-A4B8-06D7A9EEB0F7}"/>
              </a:ext>
            </a:extLst>
          </p:cNvPr>
          <p:cNvSpPr/>
          <p:nvPr userDrawn="1"/>
        </p:nvSpPr>
        <p:spPr>
          <a:xfrm flipH="1">
            <a:off x="6014167" y="1331447"/>
            <a:ext cx="5929161" cy="32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00" dirty="0">
              <a:latin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E2B57F-392D-484F-ABDA-284F46603205}"/>
              </a:ext>
            </a:extLst>
          </p:cNvPr>
          <p:cNvSpPr txBox="1">
            <a:spLocks/>
          </p:cNvSpPr>
          <p:nvPr userDrawn="1"/>
        </p:nvSpPr>
        <p:spPr>
          <a:xfrm flipH="1">
            <a:off x="6469931" y="1339930"/>
            <a:ext cx="5723069" cy="49294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Essential Questions: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330F8-A677-434D-8AF6-9B9FE5BBD2CF}"/>
              </a:ext>
            </a:extLst>
          </p:cNvPr>
          <p:cNvSpPr txBox="1"/>
          <p:nvPr userDrawn="1"/>
        </p:nvSpPr>
        <p:spPr>
          <a:xfrm>
            <a:off x="78969" y="131832"/>
            <a:ext cx="409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Verdana" panose="020B0604030504040204" pitchFamily="34" charset="0"/>
              </a:rPr>
              <a:t>Reflect on the Essential Questions before you dive in…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A4A41-DFF7-48C0-94B2-C5A607372B27}"/>
              </a:ext>
            </a:extLst>
          </p:cNvPr>
          <p:cNvSpPr txBox="1"/>
          <p:nvPr userDrawn="1"/>
        </p:nvSpPr>
        <p:spPr>
          <a:xfrm>
            <a:off x="78969" y="885766"/>
            <a:ext cx="416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</a:rPr>
              <a:t>If you were quizzed today, which questions would you know the answers to already?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80C8D-DC47-42A6-9CA5-77F3F90DFCD0}"/>
              </a:ext>
            </a:extLst>
          </p:cNvPr>
          <p:cNvSpPr txBox="1"/>
          <p:nvPr userDrawn="1"/>
        </p:nvSpPr>
        <p:spPr>
          <a:xfrm>
            <a:off x="78968" y="3095337"/>
            <a:ext cx="4093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</a:rPr>
              <a:t>Which questions would you need to learn more about to answer confidently?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42A3D9-1C1A-43BC-AAFF-15F32911AD3A}"/>
              </a:ext>
            </a:extLst>
          </p:cNvPr>
          <p:cNvSpPr/>
          <p:nvPr userDrawn="1"/>
        </p:nvSpPr>
        <p:spPr>
          <a:xfrm>
            <a:off x="6469931" y="1868310"/>
            <a:ext cx="3030948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is the Sun important for the water cycle?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role does the ocean play in the water cycle?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172325" y="485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sunset, outdoor, water, orange&#10;&#10;Description automatically generated">
            <a:extLst>
              <a:ext uri="{FF2B5EF4-FFF2-40B4-BE49-F238E27FC236}">
                <a16:creationId xmlns:a16="http://schemas.microsoft.com/office/drawing/2014/main" id="{36F266EF-7665-8D47-B1B8-6A2B30CC0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911" r="7598" b="20616"/>
          <a:stretch/>
        </p:blipFill>
        <p:spPr>
          <a:xfrm>
            <a:off x="9523712" y="1331447"/>
            <a:ext cx="2481607" cy="3208883"/>
          </a:xfrm>
          <a:prstGeom prst="rect">
            <a:avLst/>
          </a:prstGeom>
        </p:spPr>
      </p:pic>
      <p:pic>
        <p:nvPicPr>
          <p:cNvPr id="12" name="Picture 11" descr="A close-up of a beach&#10;&#10;Description automatically generated with low confidence">
            <a:extLst>
              <a:ext uri="{FF2B5EF4-FFF2-40B4-BE49-F238E27FC236}">
                <a16:creationId xmlns:a16="http://schemas.microsoft.com/office/drawing/2014/main" id="{ABC7F656-A437-F147-A30D-F669AECDF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r="21142" b="23021"/>
          <a:stretch/>
        </p:blipFill>
        <p:spPr>
          <a:xfrm>
            <a:off x="4403779" y="1322966"/>
            <a:ext cx="2043320" cy="32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8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Image result for blue litmus paper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F038E4A4-8401-1E49-8B24-155706326C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9145628"/>
              </p:ext>
            </p:extLst>
          </p:nvPr>
        </p:nvGraphicFramePr>
        <p:xfrm>
          <a:off x="8025788" y="160338"/>
          <a:ext cx="4010637" cy="3451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C64A94D-2E23-A745-B59E-649524A63418}"/>
              </a:ext>
            </a:extLst>
          </p:cNvPr>
          <p:cNvSpPr/>
          <p:nvPr userDrawn="1"/>
        </p:nvSpPr>
        <p:spPr>
          <a:xfrm>
            <a:off x="155575" y="850374"/>
            <a:ext cx="74571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Most of Earth’s water is stored in the oceans. This is </a:t>
            </a:r>
            <a:r>
              <a:rPr lang="en-US" sz="2400" b="1" dirty="0">
                <a:solidFill>
                  <a:srgbClr val="3593B4"/>
                </a:solidFill>
              </a:rPr>
              <a:t>salt water</a:t>
            </a:r>
            <a:r>
              <a:rPr lang="en-US" sz="2400" dirty="0"/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small amount of the water on Earth that contains little or no salt is called </a:t>
            </a:r>
            <a:r>
              <a:rPr lang="en-US" sz="2400" b="1" dirty="0">
                <a:solidFill>
                  <a:srgbClr val="3593B4"/>
                </a:solidFill>
              </a:rPr>
              <a:t>fresh water</a:t>
            </a:r>
            <a:r>
              <a:rPr lang="en-US" sz="2400" dirty="0"/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Most fresh water is frozen in ice caps and glaciers.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very small amount of fresh water is liquid. This water is found in rivers, lakes, ponds, and streams.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5DC92-600C-ED46-BE25-5203366304F7}"/>
              </a:ext>
            </a:extLst>
          </p:cNvPr>
          <p:cNvSpPr txBox="1"/>
          <p:nvPr userDrawn="1"/>
        </p:nvSpPr>
        <p:spPr>
          <a:xfrm>
            <a:off x="8025788" y="3733014"/>
            <a:ext cx="4010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Where do you think our drinking water comes from?</a:t>
            </a:r>
          </a:p>
        </p:txBody>
      </p:sp>
    </p:spTree>
    <p:extLst>
      <p:ext uri="{BB962C8B-B14F-4D97-AF65-F5344CB8AC3E}">
        <p14:creationId xmlns:p14="http://schemas.microsoft.com/office/powerpoint/2010/main" val="244026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216171-A421-704C-AB36-CB459CC65CFA}"/>
              </a:ext>
            </a:extLst>
          </p:cNvPr>
          <p:cNvSpPr/>
          <p:nvPr userDrawn="1"/>
        </p:nvSpPr>
        <p:spPr>
          <a:xfrm>
            <a:off x="146538" y="365642"/>
            <a:ext cx="420774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you ever thought about the water you drink? Where does it come from?  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of the water on Earth has been here for billions of years.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water you drink today may have been at the bottom of the ocean or frozen in a glacier a million years ago. </a:t>
            </a:r>
          </a:p>
        </p:txBody>
      </p:sp>
      <p:pic>
        <p:nvPicPr>
          <p:cNvPr id="8" name="Picture 7" descr="A close-up of water pouring into a glass&#10;&#10;Description automatically generated with low confidence">
            <a:extLst>
              <a:ext uri="{FF2B5EF4-FFF2-40B4-BE49-F238E27FC236}">
                <a16:creationId xmlns:a16="http://schemas.microsoft.com/office/drawing/2014/main" id="{2643EEC0-9A25-694C-BE06-A232159E7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20" y="891065"/>
            <a:ext cx="6314639" cy="4214336"/>
          </a:xfrm>
          <a:prstGeom prst="rect">
            <a:avLst/>
          </a:prstGeom>
          <a:effectLst>
            <a:outerShdw blurRad="292100" dist="1397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1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216171-A421-704C-AB36-CB459CC65CFA}"/>
              </a:ext>
            </a:extLst>
          </p:cNvPr>
          <p:cNvSpPr/>
          <p:nvPr userDrawn="1"/>
        </p:nvSpPr>
        <p:spPr>
          <a:xfrm>
            <a:off x="146539" y="244274"/>
            <a:ext cx="4062046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Cycle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cycle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movement of water through the atmosphere, oceans, land, and even living things.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movement of water never stops. Earth’s water is continuously recycled.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92DE5-6D46-3748-8FC8-989F791BE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4699" y="1069616"/>
            <a:ext cx="7376799" cy="376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79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57DD7F-AFFF-1447-9974-571AD338D767}"/>
              </a:ext>
            </a:extLst>
          </p:cNvPr>
          <p:cNvSpPr/>
          <p:nvPr userDrawn="1"/>
        </p:nvSpPr>
        <p:spPr>
          <a:xfrm>
            <a:off x="7980496" y="362857"/>
            <a:ext cx="39267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</a:t>
            </a:r>
            <a:r>
              <a:rPr lang="en-US" sz="2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between the </a:t>
            </a:r>
            <a:r>
              <a:rPr lang="en-US" sz="24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 and ocean</a:t>
            </a:r>
            <a:r>
              <a:rPr lang="en-US" sz="2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drives the </a:t>
            </a:r>
            <a:r>
              <a:rPr lang="en-US" sz="24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cycle</a:t>
            </a:r>
            <a:r>
              <a:rPr lang="en-US" sz="2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71% of Earth’s surface is ocean.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Sun is continuously heating the surface of the ocean, keeping the water cycle in constant motion.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18BB178-18ED-794F-A1FC-B2D55957D4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3021" r="2655" b="3754"/>
          <a:stretch/>
        </p:blipFill>
        <p:spPr>
          <a:xfrm>
            <a:off x="154646" y="925229"/>
            <a:ext cx="5180925" cy="3635941"/>
          </a:xfrm>
          <a:prstGeom prst="rect">
            <a:avLst/>
          </a:prstGeom>
          <a:effectLst>
            <a:outerShdw blurRad="2921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C14ED9-CA7A-434E-AA65-5EB4F7248893}"/>
              </a:ext>
            </a:extLst>
          </p:cNvPr>
          <p:cNvSpPr txBox="1"/>
          <p:nvPr userDrawn="1"/>
        </p:nvSpPr>
        <p:spPr>
          <a:xfrm>
            <a:off x="5405136" y="925229"/>
            <a:ext cx="2324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the Sun’s role in the water cycle?</a:t>
            </a:r>
          </a:p>
        </p:txBody>
      </p:sp>
    </p:spTree>
    <p:extLst>
      <p:ext uri="{BB962C8B-B14F-4D97-AF65-F5344CB8AC3E}">
        <p14:creationId xmlns:p14="http://schemas.microsoft.com/office/powerpoint/2010/main" val="419617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BBEF2A-9973-4CB3-8E00-388993879726}"/>
              </a:ext>
            </a:extLst>
          </p:cNvPr>
          <p:cNvSpPr/>
          <p:nvPr userDrawn="1"/>
        </p:nvSpPr>
        <p:spPr>
          <a:xfrm>
            <a:off x="345621" y="777240"/>
            <a:ext cx="296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States of Matter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D2CB3-4670-C24A-919A-DB44F9FFF882}"/>
              </a:ext>
            </a:extLst>
          </p:cNvPr>
          <p:cNvSpPr/>
          <p:nvPr userDrawn="1"/>
        </p:nvSpPr>
        <p:spPr>
          <a:xfrm>
            <a:off x="409145" y="1300172"/>
            <a:ext cx="11373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can be found in 3 different states of matter on Earth.</a:t>
            </a:r>
          </a:p>
        </p:txBody>
      </p:sp>
      <p:pic>
        <p:nvPicPr>
          <p:cNvPr id="5" name="Picture 4" descr="A picture containing water, outdoor, ocean, wave&#10;&#10;Description automatically generated">
            <a:extLst>
              <a:ext uri="{FF2B5EF4-FFF2-40B4-BE49-F238E27FC236}">
                <a16:creationId xmlns:a16="http://schemas.microsoft.com/office/drawing/2014/main" id="{94DCBAA8-18A6-CD46-82E7-6A26B2296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3" y="1823104"/>
            <a:ext cx="3889829" cy="2440548"/>
          </a:xfrm>
          <a:prstGeom prst="rect">
            <a:avLst/>
          </a:prstGeom>
          <a:effectLst>
            <a:outerShdw blurRad="1270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spider&#10;&#10;Description automatically generated with low confidence">
            <a:extLst>
              <a:ext uri="{FF2B5EF4-FFF2-40B4-BE49-F238E27FC236}">
                <a16:creationId xmlns:a16="http://schemas.microsoft.com/office/drawing/2014/main" id="{ADC678BE-6C52-794D-B6A1-7E338435C0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3" y="1823104"/>
            <a:ext cx="3537498" cy="2440549"/>
          </a:xfrm>
          <a:prstGeom prst="rect">
            <a:avLst/>
          </a:prstGeom>
          <a:effectLst>
            <a:outerShdw blurRad="1270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7FDE0D78-C130-5548-9161-0B63A3CB2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48" y="1823104"/>
            <a:ext cx="3684027" cy="2456018"/>
          </a:xfrm>
          <a:prstGeom prst="rect">
            <a:avLst/>
          </a:prstGeom>
          <a:effectLst>
            <a:outerShdw blurRad="1270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78E0E3-5ADA-BA47-A047-9BEAC0A4F103}"/>
              </a:ext>
            </a:extLst>
          </p:cNvPr>
          <p:cNvSpPr txBox="1"/>
          <p:nvPr userDrawn="1"/>
        </p:nvSpPr>
        <p:spPr>
          <a:xfrm>
            <a:off x="291123" y="4386187"/>
            <a:ext cx="3537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 like snow or 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0B9CF-BE43-464B-BED5-9ABBFAC4E8C6}"/>
              </a:ext>
            </a:extLst>
          </p:cNvPr>
          <p:cNvSpPr txBox="1"/>
          <p:nvPr userDrawn="1"/>
        </p:nvSpPr>
        <p:spPr>
          <a:xfrm>
            <a:off x="4233408" y="4370336"/>
            <a:ext cx="353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Liquid like oceans or lakes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7C10A-077C-0542-89C6-CBB946AFCC02}"/>
              </a:ext>
            </a:extLst>
          </p:cNvPr>
          <p:cNvSpPr txBox="1"/>
          <p:nvPr userDrawn="1"/>
        </p:nvSpPr>
        <p:spPr>
          <a:xfrm>
            <a:off x="8222612" y="4386187"/>
            <a:ext cx="353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 found in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111769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75B1F4-4782-E346-B8C1-AE8D7AB6BE58}"/>
              </a:ext>
            </a:extLst>
          </p:cNvPr>
          <p:cNvSpPr/>
          <p:nvPr userDrawn="1"/>
        </p:nvSpPr>
        <p:spPr>
          <a:xfrm>
            <a:off x="93372" y="1052413"/>
            <a:ext cx="2823654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Evaporation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731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Occurs when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liquid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water gains energy and changes to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gas,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which we call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water vapor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1C77-F81E-7A47-8CE9-4199666DB1E8}"/>
              </a:ext>
            </a:extLst>
          </p:cNvPr>
          <p:cNvSpPr/>
          <p:nvPr userDrawn="1"/>
        </p:nvSpPr>
        <p:spPr>
          <a:xfrm>
            <a:off x="9368346" y="887729"/>
            <a:ext cx="282365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Evaporation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is driven by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Sun’s heat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It takes place mostly over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593B4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oceans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Water vapor rises into the atmosphere.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1A825-3988-5243-BAC8-5EA004417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0083" y="887729"/>
            <a:ext cx="5931834" cy="303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5EE329B0-7515-134F-869C-CC315175992C}"/>
              </a:ext>
            </a:extLst>
          </p:cNvPr>
          <p:cNvSpPr/>
          <p:nvPr userDrawn="1"/>
        </p:nvSpPr>
        <p:spPr>
          <a:xfrm>
            <a:off x="3417711" y="1687829"/>
            <a:ext cx="1371600" cy="1371600"/>
          </a:xfrm>
          <a:prstGeom prst="donut">
            <a:avLst>
              <a:gd name="adj" fmla="val 17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ADFD8-E5C6-E04B-B4E1-5470C64528F7}"/>
              </a:ext>
            </a:extLst>
          </p:cNvPr>
          <p:cNvSpPr txBox="1"/>
          <p:nvPr userDrawn="1"/>
        </p:nvSpPr>
        <p:spPr>
          <a:xfrm>
            <a:off x="2988297" y="4024909"/>
            <a:ext cx="618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Besides the oceans, where else does evaporation occur?</a:t>
            </a:r>
          </a:p>
        </p:txBody>
      </p:sp>
    </p:spTree>
    <p:extLst>
      <p:ext uri="{BB962C8B-B14F-4D97-AF65-F5344CB8AC3E}">
        <p14:creationId xmlns:p14="http://schemas.microsoft.com/office/powerpoint/2010/main" val="371138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0896682@N06" TargetMode="External"/><Relationship Id="rId2" Type="http://schemas.openxmlformats.org/officeDocument/2006/relationships/hyperlink" Target="https://www.flickr.com/photos/90896682@N06/8265046380" TargetMode="External"/><Relationship Id="rId1" Type="http://schemas.openxmlformats.org/officeDocument/2006/relationships/theme" Target="../theme/theme8.xml"/><Relationship Id="rId4" Type="http://schemas.openxmlformats.org/officeDocument/2006/relationships/hyperlink" Target="https://creativecommons.org/licenses/by/2.0/?ref=ccsearch&amp;atype=rich" TargetMode="Externa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4D6EA8-5626-48A7-BA24-5D61F2A58407}"/>
              </a:ext>
            </a:extLst>
          </p:cNvPr>
          <p:cNvSpPr/>
          <p:nvPr userDrawn="1"/>
        </p:nvSpPr>
        <p:spPr>
          <a:xfrm>
            <a:off x="0" y="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CC813-1CBD-48D1-BFB0-18E7EEA13DEC}"/>
              </a:ext>
            </a:extLst>
          </p:cNvPr>
          <p:cNvSpPr txBox="1"/>
          <p:nvPr userDrawn="1"/>
        </p:nvSpPr>
        <p:spPr>
          <a:xfrm>
            <a:off x="9176655" y="5240179"/>
            <a:ext cx="3015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rPr>
              <a:t>Vers</a:t>
            </a:r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rPr>
              <a:t>. 07/2021   © Kesler Science, LLC</a:t>
            </a:r>
          </a:p>
        </p:txBody>
      </p:sp>
    </p:spTree>
    <p:extLst>
      <p:ext uri="{BB962C8B-B14F-4D97-AF65-F5344CB8AC3E}">
        <p14:creationId xmlns:p14="http://schemas.microsoft.com/office/powerpoint/2010/main" val="30817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E4C3A4-BBA9-4936-A0C5-27E9EB18A019}"/>
              </a:ext>
            </a:extLst>
          </p:cNvPr>
          <p:cNvSpPr/>
          <p:nvPr userDrawn="1"/>
        </p:nvSpPr>
        <p:spPr>
          <a:xfrm>
            <a:off x="0" y="-13179"/>
            <a:ext cx="788441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C8871-4262-4AA2-AC14-9C6A0E3856B3}"/>
              </a:ext>
            </a:extLst>
          </p:cNvPr>
          <p:cNvSpPr txBox="1"/>
          <p:nvPr userDrawn="1"/>
        </p:nvSpPr>
        <p:spPr>
          <a:xfrm>
            <a:off x="3996" y="5240179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274216-AD3A-4656-9EF8-A50E9E9031BC}"/>
              </a:ext>
            </a:extLst>
          </p:cNvPr>
          <p:cNvSpPr txBox="1">
            <a:spLocks/>
          </p:cNvSpPr>
          <p:nvPr userDrawn="1"/>
        </p:nvSpPr>
        <p:spPr>
          <a:xfrm>
            <a:off x="21434" y="13179"/>
            <a:ext cx="7882648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BFEC6-7325-411E-B920-2C4647580263}"/>
              </a:ext>
            </a:extLst>
          </p:cNvPr>
          <p:cNvSpPr/>
          <p:nvPr userDrawn="1"/>
        </p:nvSpPr>
        <p:spPr>
          <a:xfrm>
            <a:off x="7885942" y="-888"/>
            <a:ext cx="4297680" cy="685800"/>
          </a:xfrm>
          <a:prstGeom prst="rect">
            <a:avLst/>
          </a:prstGeom>
          <a:solidFill>
            <a:srgbClr val="16496F"/>
          </a:solidFill>
          <a:ln>
            <a:solidFill>
              <a:srgbClr val="1649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latin typeface="Verdana" panose="020B0604030504040204" pitchFamily="34" charset="0"/>
              </a:rPr>
              <a:t>Quick Action: INB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BC31E1-7DCC-4355-9058-0602E5091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954" y="75248"/>
            <a:ext cx="533527" cy="5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8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782AF9-CFA2-4D03-8517-CA1AF5854BFD}"/>
              </a:ext>
            </a:extLst>
          </p:cNvPr>
          <p:cNvSpPr/>
          <p:nvPr userDrawn="1"/>
        </p:nvSpPr>
        <p:spPr>
          <a:xfrm>
            <a:off x="-1" y="0"/>
            <a:ext cx="12192001" cy="5486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DB86FB-88F1-4DFB-9F8F-0BF9C22E601C}"/>
              </a:ext>
            </a:extLst>
          </p:cNvPr>
          <p:cNvSpPr/>
          <p:nvPr userDrawn="1"/>
        </p:nvSpPr>
        <p:spPr>
          <a:xfrm>
            <a:off x="-1" y="0"/>
            <a:ext cx="4309353" cy="685800"/>
          </a:xfrm>
          <a:prstGeom prst="rect">
            <a:avLst/>
          </a:prstGeom>
          <a:solidFill>
            <a:srgbClr val="F3A32F"/>
          </a:solidFill>
          <a:ln>
            <a:solidFill>
              <a:srgbClr val="F3A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Verdana" panose="020B0604030504040204" pitchFamily="34" charset="0"/>
              </a:rPr>
              <a:t>Last Look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8B93DE-A0D8-4397-892B-DFE8F160758A}"/>
              </a:ext>
            </a:extLst>
          </p:cNvPr>
          <p:cNvSpPr txBox="1">
            <a:spLocks/>
          </p:cNvSpPr>
          <p:nvPr userDrawn="1"/>
        </p:nvSpPr>
        <p:spPr>
          <a:xfrm>
            <a:off x="4309352" y="1"/>
            <a:ext cx="7882648" cy="685799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91B6FC-EFB4-4050-879B-F2069C62C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8" b="50701"/>
          <a:stretch/>
        </p:blipFill>
        <p:spPr>
          <a:xfrm>
            <a:off x="37514" y="64008"/>
            <a:ext cx="1023631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2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0BB1C-FAB4-46EF-810D-7AA6CA18BCAC}"/>
              </a:ext>
            </a:extLst>
          </p:cNvPr>
          <p:cNvSpPr/>
          <p:nvPr userDrawn="1"/>
        </p:nvSpPr>
        <p:spPr>
          <a:xfrm>
            <a:off x="0" y="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D5087-9220-4391-9B77-67DA9292A56F}"/>
              </a:ext>
            </a:extLst>
          </p:cNvPr>
          <p:cNvSpPr/>
          <p:nvPr userDrawn="1"/>
        </p:nvSpPr>
        <p:spPr>
          <a:xfrm>
            <a:off x="0" y="4800601"/>
            <a:ext cx="12192000" cy="685800"/>
          </a:xfrm>
          <a:prstGeom prst="rect">
            <a:avLst/>
          </a:prstGeom>
          <a:solidFill>
            <a:srgbClr val="E8F7EE"/>
          </a:solidFill>
          <a:ln>
            <a:solidFill>
              <a:srgbClr val="E8F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6C2B3C-5EFE-4AF6-9226-3508E47BB7B1}"/>
              </a:ext>
            </a:extLst>
          </p:cNvPr>
          <p:cNvSpPr txBox="1">
            <a:spLocks/>
          </p:cNvSpPr>
          <p:nvPr userDrawn="1"/>
        </p:nvSpPr>
        <p:spPr>
          <a:xfrm>
            <a:off x="3697612" y="4726440"/>
            <a:ext cx="4796777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Brain Work Time!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BCD87-DED0-4CDB-83EB-703322F3D4E9}"/>
              </a:ext>
            </a:extLst>
          </p:cNvPr>
          <p:cNvSpPr txBox="1"/>
          <p:nvPr userDrawn="1"/>
        </p:nvSpPr>
        <p:spPr>
          <a:xfrm>
            <a:off x="3996" y="5240179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638693-78B2-4E0A-A0D2-AE63F722FE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89" y="4870677"/>
            <a:ext cx="545648" cy="5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6421A2-84F5-40DA-8214-EAE34B23233B}"/>
              </a:ext>
            </a:extLst>
          </p:cNvPr>
          <p:cNvSpPr/>
          <p:nvPr userDrawn="1"/>
        </p:nvSpPr>
        <p:spPr>
          <a:xfrm>
            <a:off x="0" y="0"/>
            <a:ext cx="12192000" cy="5486400"/>
          </a:xfrm>
          <a:prstGeom prst="rect">
            <a:avLst/>
          </a:prstGeom>
          <a:gradFill>
            <a:gsLst>
              <a:gs pos="100000">
                <a:schemeClr val="bg1">
                  <a:alpha val="68000"/>
                </a:schemeClr>
              </a:gs>
              <a:gs pos="6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D5087-9220-4391-9B77-67DA9292A56F}"/>
              </a:ext>
            </a:extLst>
          </p:cNvPr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3593B4"/>
          </a:solidFill>
          <a:ln>
            <a:solidFill>
              <a:srgbClr val="359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6C2B3C-5EFE-4AF6-9226-3508E47BB7B1}"/>
              </a:ext>
            </a:extLst>
          </p:cNvPr>
          <p:cNvSpPr txBox="1">
            <a:spLocks/>
          </p:cNvSpPr>
          <p:nvPr userDrawn="1"/>
        </p:nvSpPr>
        <p:spPr>
          <a:xfrm>
            <a:off x="896829" y="-19768"/>
            <a:ext cx="5958123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Think About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BCD87-DED0-4CDB-83EB-703322F3D4E9}"/>
              </a:ext>
            </a:extLst>
          </p:cNvPr>
          <p:cNvSpPr txBox="1"/>
          <p:nvPr userDrawn="1"/>
        </p:nvSpPr>
        <p:spPr>
          <a:xfrm>
            <a:off x="3996" y="5240179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51FA0F-1134-40B9-BCA5-ED566EB31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-2213" r="10025" b="53646"/>
          <a:stretch/>
        </p:blipFill>
        <p:spPr>
          <a:xfrm>
            <a:off x="71524" y="81635"/>
            <a:ext cx="825305" cy="5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93CEF-E856-424A-B662-7B04520B6136}"/>
              </a:ext>
            </a:extLst>
          </p:cNvPr>
          <p:cNvSpPr/>
          <p:nvPr userDrawn="1"/>
        </p:nvSpPr>
        <p:spPr>
          <a:xfrm>
            <a:off x="-1" y="0"/>
            <a:ext cx="4309353" cy="5486399"/>
          </a:xfrm>
          <a:prstGeom prst="rect">
            <a:avLst/>
          </a:prstGeom>
          <a:solidFill>
            <a:srgbClr val="0C3956"/>
          </a:solidFill>
          <a:ln>
            <a:solidFill>
              <a:srgbClr val="0C3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4F010E-C14F-458A-8C0E-845B96FCD2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84" y="889150"/>
            <a:ext cx="1079582" cy="1079582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094D92-0CF2-4E97-88C1-DA833B10CA68}"/>
              </a:ext>
            </a:extLst>
          </p:cNvPr>
          <p:cNvSpPr/>
          <p:nvPr userDrawn="1"/>
        </p:nvSpPr>
        <p:spPr>
          <a:xfrm>
            <a:off x="4309351" y="-1"/>
            <a:ext cx="7882649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3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DCC42B-CCD4-4F33-BAFB-90F7139D1E49}"/>
              </a:ext>
            </a:extLst>
          </p:cNvPr>
          <p:cNvSpPr/>
          <p:nvPr userDrawn="1"/>
        </p:nvSpPr>
        <p:spPr>
          <a:xfrm>
            <a:off x="4309352" y="0"/>
            <a:ext cx="788264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AC2B7-4164-4556-92E1-41442BB7A40A}"/>
              </a:ext>
            </a:extLst>
          </p:cNvPr>
          <p:cNvSpPr/>
          <p:nvPr userDrawn="1"/>
        </p:nvSpPr>
        <p:spPr>
          <a:xfrm>
            <a:off x="4309352" y="5231541"/>
            <a:ext cx="7882648" cy="254859"/>
          </a:xfrm>
          <a:prstGeom prst="rect">
            <a:avLst/>
          </a:prstGeom>
          <a:solidFill>
            <a:srgbClr val="3593B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2888A0-44CB-4552-9DC9-022D26FE6A3A}"/>
              </a:ext>
            </a:extLst>
          </p:cNvPr>
          <p:cNvSpPr txBox="1"/>
          <p:nvPr userDrawn="1"/>
        </p:nvSpPr>
        <p:spPr>
          <a:xfrm>
            <a:off x="9869213" y="5231541"/>
            <a:ext cx="2307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3593B4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0EDA00B-74C2-448B-9944-EE26A7EFB918}"/>
              </a:ext>
            </a:extLst>
          </p:cNvPr>
          <p:cNvSpPr txBox="1">
            <a:spLocks/>
          </p:cNvSpPr>
          <p:nvPr userDrawn="1"/>
        </p:nvSpPr>
        <p:spPr>
          <a:xfrm>
            <a:off x="4309352" y="0"/>
            <a:ext cx="7882648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</p:spTree>
    <p:extLst>
      <p:ext uri="{BB962C8B-B14F-4D97-AF65-F5344CB8AC3E}">
        <p14:creationId xmlns:p14="http://schemas.microsoft.com/office/powerpoint/2010/main" val="31807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1E213-6EBD-4845-B1D7-A6D52CEEF0B4}"/>
              </a:ext>
            </a:extLst>
          </p:cNvPr>
          <p:cNvSpPr/>
          <p:nvPr userDrawn="1"/>
        </p:nvSpPr>
        <p:spPr>
          <a:xfrm>
            <a:off x="-21336" y="0"/>
            <a:ext cx="788264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AC2B7-4164-4556-92E1-41442BB7A40A}"/>
              </a:ext>
            </a:extLst>
          </p:cNvPr>
          <p:cNvSpPr/>
          <p:nvPr userDrawn="1"/>
        </p:nvSpPr>
        <p:spPr>
          <a:xfrm>
            <a:off x="1609344" y="5224790"/>
            <a:ext cx="6251968" cy="261610"/>
          </a:xfrm>
          <a:prstGeom prst="rect">
            <a:avLst/>
          </a:prstGeom>
          <a:solidFill>
            <a:srgbClr val="3593B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0A6FF-F004-46DB-A380-78BFA36177F9}"/>
              </a:ext>
            </a:extLst>
          </p:cNvPr>
          <p:cNvSpPr txBox="1"/>
          <p:nvPr userDrawn="1"/>
        </p:nvSpPr>
        <p:spPr>
          <a:xfrm>
            <a:off x="-21336" y="5224790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593B4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6AEB38-13CA-4E16-A372-6073228DBC23}"/>
              </a:ext>
            </a:extLst>
          </p:cNvPr>
          <p:cNvSpPr txBox="1">
            <a:spLocks/>
          </p:cNvSpPr>
          <p:nvPr userDrawn="1"/>
        </p:nvSpPr>
        <p:spPr>
          <a:xfrm>
            <a:off x="-21336" y="15389"/>
            <a:ext cx="7882648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</p:spTree>
    <p:extLst>
      <p:ext uri="{BB962C8B-B14F-4D97-AF65-F5344CB8AC3E}">
        <p14:creationId xmlns:p14="http://schemas.microsoft.com/office/powerpoint/2010/main" val="254735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hf sldNum="0" hdr="0" ftr="0" dt="0"/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16AEB38-13CA-4E16-A372-6073228DBC23}"/>
              </a:ext>
            </a:extLst>
          </p:cNvPr>
          <p:cNvSpPr txBox="1">
            <a:spLocks/>
          </p:cNvSpPr>
          <p:nvPr userDrawn="1"/>
        </p:nvSpPr>
        <p:spPr>
          <a:xfrm>
            <a:off x="4341540" y="0"/>
            <a:ext cx="7850459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0A6FF-F004-46DB-A380-78BFA36177F9}"/>
              </a:ext>
            </a:extLst>
          </p:cNvPr>
          <p:cNvSpPr txBox="1"/>
          <p:nvPr userDrawn="1"/>
        </p:nvSpPr>
        <p:spPr>
          <a:xfrm>
            <a:off x="10563988" y="5260364"/>
            <a:ext cx="162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4E2BB-5D35-4BD1-855A-B0BE8A38BDEC}"/>
              </a:ext>
            </a:extLst>
          </p:cNvPr>
          <p:cNvSpPr/>
          <p:nvPr userDrawn="1"/>
        </p:nvSpPr>
        <p:spPr>
          <a:xfrm>
            <a:off x="0" y="0"/>
            <a:ext cx="4341539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3800B7-300D-49B8-ABE9-4C5398E00C8F}"/>
              </a:ext>
            </a:extLst>
          </p:cNvPr>
          <p:cNvSpPr/>
          <p:nvPr userDrawn="1"/>
        </p:nvSpPr>
        <p:spPr>
          <a:xfrm>
            <a:off x="7850458" y="0"/>
            <a:ext cx="434154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6AEB38-13CA-4E16-A372-6073228DBC2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850459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0A6FF-F004-46DB-A380-78BFA36177F9}"/>
              </a:ext>
            </a:extLst>
          </p:cNvPr>
          <p:cNvSpPr txBox="1"/>
          <p:nvPr userDrawn="1"/>
        </p:nvSpPr>
        <p:spPr>
          <a:xfrm>
            <a:off x="0" y="5240179"/>
            <a:ext cx="162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</p:spTree>
    <p:extLst>
      <p:ext uri="{BB962C8B-B14F-4D97-AF65-F5344CB8AC3E}">
        <p14:creationId xmlns:p14="http://schemas.microsoft.com/office/powerpoint/2010/main" val="84802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2AFA6B-468C-486C-9D9D-DAE00AF97455}"/>
              </a:ext>
            </a:extLst>
          </p:cNvPr>
          <p:cNvSpPr/>
          <p:nvPr userDrawn="1"/>
        </p:nvSpPr>
        <p:spPr>
          <a:xfrm>
            <a:off x="0" y="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AC2B7-4164-4556-92E1-41442BB7A40A}"/>
              </a:ext>
            </a:extLst>
          </p:cNvPr>
          <p:cNvSpPr/>
          <p:nvPr userDrawn="1"/>
        </p:nvSpPr>
        <p:spPr>
          <a:xfrm>
            <a:off x="0" y="5252921"/>
            <a:ext cx="12207240" cy="228600"/>
          </a:xfrm>
          <a:prstGeom prst="rect">
            <a:avLst/>
          </a:prstGeom>
          <a:solidFill>
            <a:srgbClr val="3593B4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"/>
              <a:cs typeface="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0A6FF-F004-46DB-A380-78BFA36177F9}"/>
              </a:ext>
            </a:extLst>
          </p:cNvPr>
          <p:cNvSpPr txBox="1"/>
          <p:nvPr userDrawn="1"/>
        </p:nvSpPr>
        <p:spPr>
          <a:xfrm>
            <a:off x="-21336" y="5224790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593B4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6AEB38-13CA-4E16-A372-6073228DBC23}"/>
              </a:ext>
            </a:extLst>
          </p:cNvPr>
          <p:cNvSpPr txBox="1">
            <a:spLocks/>
          </p:cNvSpPr>
          <p:nvPr userDrawn="1"/>
        </p:nvSpPr>
        <p:spPr>
          <a:xfrm>
            <a:off x="-21336" y="15389"/>
            <a:ext cx="12213336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</p:spTree>
    <p:extLst>
      <p:ext uri="{BB962C8B-B14F-4D97-AF65-F5344CB8AC3E}">
        <p14:creationId xmlns:p14="http://schemas.microsoft.com/office/powerpoint/2010/main" val="75380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C24E99-A950-47AE-8347-C57357F2F918}"/>
              </a:ext>
            </a:extLst>
          </p:cNvPr>
          <p:cNvSpPr/>
          <p:nvPr userDrawn="1"/>
        </p:nvSpPr>
        <p:spPr>
          <a:xfrm>
            <a:off x="9282684" y="0"/>
            <a:ext cx="290931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D8950-3D11-45AE-9BA6-424240C5406F}"/>
              </a:ext>
            </a:extLst>
          </p:cNvPr>
          <p:cNvSpPr/>
          <p:nvPr userDrawn="1"/>
        </p:nvSpPr>
        <p:spPr>
          <a:xfrm>
            <a:off x="-21336" y="0"/>
            <a:ext cx="290931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AC2B7-4164-4556-92E1-41442BB7A40A}"/>
              </a:ext>
            </a:extLst>
          </p:cNvPr>
          <p:cNvSpPr/>
          <p:nvPr userDrawn="1"/>
        </p:nvSpPr>
        <p:spPr>
          <a:xfrm>
            <a:off x="0" y="5224790"/>
            <a:ext cx="2887980" cy="256731"/>
          </a:xfrm>
          <a:prstGeom prst="rect">
            <a:avLst/>
          </a:prstGeom>
          <a:solidFill>
            <a:srgbClr val="3593B4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"/>
              <a:cs typeface="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0A6FF-F004-46DB-A380-78BFA36177F9}"/>
              </a:ext>
            </a:extLst>
          </p:cNvPr>
          <p:cNvSpPr txBox="1"/>
          <p:nvPr userDrawn="1"/>
        </p:nvSpPr>
        <p:spPr>
          <a:xfrm>
            <a:off x="-21336" y="5224790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593B4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7914C5-8090-4E91-9B65-14F9C4AF622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E9E52-8380-A146-B6BF-E8A0F0D3C402}"/>
              </a:ext>
            </a:extLst>
          </p:cNvPr>
          <p:cNvSpPr/>
          <p:nvPr userDrawn="1"/>
        </p:nvSpPr>
        <p:spPr>
          <a:xfrm>
            <a:off x="9252250" y="5229669"/>
            <a:ext cx="2939750" cy="256731"/>
          </a:xfrm>
          <a:prstGeom prst="rect">
            <a:avLst/>
          </a:prstGeom>
          <a:solidFill>
            <a:srgbClr val="3593B4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630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298EF6-F55B-461F-89DA-DD2EBA336DA7}"/>
              </a:ext>
            </a:extLst>
          </p:cNvPr>
          <p:cNvSpPr/>
          <p:nvPr userDrawn="1"/>
        </p:nvSpPr>
        <p:spPr>
          <a:xfrm>
            <a:off x="2876250" y="0"/>
            <a:ext cx="642426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AC2B7-4164-4556-92E1-41442BB7A40A}"/>
              </a:ext>
            </a:extLst>
          </p:cNvPr>
          <p:cNvSpPr/>
          <p:nvPr userDrawn="1"/>
        </p:nvSpPr>
        <p:spPr>
          <a:xfrm>
            <a:off x="0" y="5252921"/>
            <a:ext cx="12207240" cy="228600"/>
          </a:xfrm>
          <a:prstGeom prst="rect">
            <a:avLst/>
          </a:prstGeom>
          <a:solidFill>
            <a:srgbClr val="3593B4"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"/>
              <a:cs typeface="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0A6FF-F004-46DB-A380-78BFA36177F9}"/>
              </a:ext>
            </a:extLst>
          </p:cNvPr>
          <p:cNvSpPr txBox="1"/>
          <p:nvPr userDrawn="1"/>
        </p:nvSpPr>
        <p:spPr>
          <a:xfrm>
            <a:off x="-21336" y="5224790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593B4"/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4836E5-5F39-4D4D-ACB8-503D4C82E875}"/>
              </a:ext>
            </a:extLst>
          </p:cNvPr>
          <p:cNvSpPr txBox="1">
            <a:spLocks/>
          </p:cNvSpPr>
          <p:nvPr userDrawn="1"/>
        </p:nvSpPr>
        <p:spPr>
          <a:xfrm>
            <a:off x="-21336" y="15389"/>
            <a:ext cx="12213336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5187E-4000-0F4A-B2F0-21C97D09983E}"/>
              </a:ext>
            </a:extLst>
          </p:cNvPr>
          <p:cNvSpPr txBox="1"/>
          <p:nvPr userDrawn="1"/>
        </p:nvSpPr>
        <p:spPr>
          <a:xfrm>
            <a:off x="2917026" y="5247873"/>
            <a:ext cx="29322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"Water Cycle"</a:t>
            </a:r>
            <a:r>
              <a:rPr lang="en-US" sz="7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7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Atmospheric Infrared Sounder</a:t>
            </a:r>
            <a:r>
              <a:rPr lang="en-US" sz="7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7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 BY 2.0</a:t>
            </a:r>
            <a:endParaRPr lang="en-US" sz="7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030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68FAA6-1A19-4509-9607-B55342180CB9}"/>
              </a:ext>
            </a:extLst>
          </p:cNvPr>
          <p:cNvSpPr/>
          <p:nvPr userDrawn="1"/>
        </p:nvSpPr>
        <p:spPr>
          <a:xfrm>
            <a:off x="4309352" y="0"/>
            <a:ext cx="788264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09CC5A-52DA-4412-922E-5F82495B4DBE}"/>
              </a:ext>
            </a:extLst>
          </p:cNvPr>
          <p:cNvSpPr/>
          <p:nvPr userDrawn="1"/>
        </p:nvSpPr>
        <p:spPr>
          <a:xfrm>
            <a:off x="-1" y="0"/>
            <a:ext cx="4309353" cy="685800"/>
          </a:xfrm>
          <a:prstGeom prst="rect">
            <a:avLst/>
          </a:prstGeom>
          <a:solidFill>
            <a:srgbClr val="164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Quick Action: INB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6FDD2-51EF-4ED4-B264-557A90876473}"/>
              </a:ext>
            </a:extLst>
          </p:cNvPr>
          <p:cNvSpPr txBox="1"/>
          <p:nvPr userDrawn="1"/>
        </p:nvSpPr>
        <p:spPr>
          <a:xfrm>
            <a:off x="10559578" y="5240179"/>
            <a:ext cx="178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</a:rPr>
              <a:t>© Kesler Science, LLC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3284E9-7434-4837-96DC-9DA19958A0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76136"/>
            <a:ext cx="533527" cy="5335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B15152-C926-6D49-AAB3-9416C2D082F7}"/>
              </a:ext>
            </a:extLst>
          </p:cNvPr>
          <p:cNvSpPr txBox="1">
            <a:spLocks/>
          </p:cNvSpPr>
          <p:nvPr userDrawn="1"/>
        </p:nvSpPr>
        <p:spPr>
          <a:xfrm>
            <a:off x="4309352" y="15389"/>
            <a:ext cx="7882648" cy="725337"/>
          </a:xfrm>
          <a:prstGeom prst="rect">
            <a:avLst/>
          </a:prstGeom>
        </p:spPr>
        <p:txBody>
          <a:bodyPr vert="horz" lIns="73152" tIns="36576" rIns="73152" bIns="365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3593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Cycle</a:t>
            </a:r>
          </a:p>
        </p:txBody>
      </p:sp>
    </p:spTree>
    <p:extLst>
      <p:ext uri="{BB962C8B-B14F-4D97-AF65-F5344CB8AC3E}">
        <p14:creationId xmlns:p14="http://schemas.microsoft.com/office/powerpoint/2010/main" val="13518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77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765492-4A3A-DB41-85B9-52219E8A2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84621"/>
              </p:ext>
            </p:extLst>
          </p:nvPr>
        </p:nvGraphicFramePr>
        <p:xfrm>
          <a:off x="3130083" y="4663222"/>
          <a:ext cx="5931834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5931834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87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29A6B3-592F-E344-95B0-7EA5E2FC2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022255"/>
              </p:ext>
            </p:extLst>
          </p:nvPr>
        </p:nvGraphicFramePr>
        <p:xfrm>
          <a:off x="3130083" y="4663222"/>
          <a:ext cx="5931834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5931834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98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03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06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04A839-247C-5E42-A5C6-16CCFCBE5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268"/>
              </p:ext>
            </p:extLst>
          </p:nvPr>
        </p:nvGraphicFramePr>
        <p:xfrm>
          <a:off x="3118759" y="4694480"/>
          <a:ext cx="5931834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5931834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30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C7A185-B72B-4E41-A7A9-5EEC3F2FFA30}"/>
              </a:ext>
            </a:extLst>
          </p:cNvPr>
          <p:cNvSpPr/>
          <p:nvPr/>
        </p:nvSpPr>
        <p:spPr>
          <a:xfrm>
            <a:off x="232994" y="2448583"/>
            <a:ext cx="1772667" cy="569524"/>
          </a:xfrm>
          <a:prstGeom prst="roundRect">
            <a:avLst/>
          </a:prstGeom>
          <a:solidFill>
            <a:srgbClr val="359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Evaporation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5E06A9-D2E2-284C-8F65-FBBD98031CFD}"/>
              </a:ext>
            </a:extLst>
          </p:cNvPr>
          <p:cNvSpPr/>
          <p:nvPr/>
        </p:nvSpPr>
        <p:spPr>
          <a:xfrm>
            <a:off x="223511" y="4485694"/>
            <a:ext cx="1760298" cy="568768"/>
          </a:xfrm>
          <a:prstGeom prst="roundRect">
            <a:avLst/>
          </a:prstGeom>
          <a:solidFill>
            <a:srgbClr val="359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Transpiration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D045E7-0F91-DE4D-B3E2-821DDD1A8BFB}"/>
              </a:ext>
            </a:extLst>
          </p:cNvPr>
          <p:cNvSpPr/>
          <p:nvPr/>
        </p:nvSpPr>
        <p:spPr>
          <a:xfrm>
            <a:off x="2318255" y="4485694"/>
            <a:ext cx="1772667" cy="568768"/>
          </a:xfrm>
          <a:prstGeom prst="roundRect">
            <a:avLst/>
          </a:prstGeom>
          <a:solidFill>
            <a:srgbClr val="359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Condensation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D66CB5-87EE-4B4E-8EF1-F641FDA7724E}"/>
              </a:ext>
            </a:extLst>
          </p:cNvPr>
          <p:cNvSpPr/>
          <p:nvPr/>
        </p:nvSpPr>
        <p:spPr>
          <a:xfrm>
            <a:off x="239179" y="3421812"/>
            <a:ext cx="1760299" cy="624105"/>
          </a:xfrm>
          <a:prstGeom prst="roundRect">
            <a:avLst/>
          </a:prstGeom>
          <a:solidFill>
            <a:srgbClr val="359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Precipitation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CE132E-7AB5-A948-941C-CDB64F796C15}"/>
              </a:ext>
            </a:extLst>
          </p:cNvPr>
          <p:cNvSpPr/>
          <p:nvPr/>
        </p:nvSpPr>
        <p:spPr>
          <a:xfrm>
            <a:off x="2330624" y="3421812"/>
            <a:ext cx="1760298" cy="569524"/>
          </a:xfrm>
          <a:prstGeom prst="roundRect">
            <a:avLst/>
          </a:prstGeom>
          <a:solidFill>
            <a:srgbClr val="359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Runoff</a:t>
            </a:r>
            <a:endParaRPr lang="en-US" sz="16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4DA1A1-4412-0642-8C39-5FEBA91D077F}"/>
              </a:ext>
            </a:extLst>
          </p:cNvPr>
          <p:cNvSpPr/>
          <p:nvPr/>
        </p:nvSpPr>
        <p:spPr>
          <a:xfrm>
            <a:off x="2346661" y="2448961"/>
            <a:ext cx="1760298" cy="568768"/>
          </a:xfrm>
          <a:prstGeom prst="roundRect">
            <a:avLst/>
          </a:prstGeom>
          <a:solidFill>
            <a:srgbClr val="359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Groundwater</a:t>
            </a:r>
          </a:p>
        </p:txBody>
      </p:sp>
    </p:spTree>
    <p:extLst>
      <p:ext uri="{BB962C8B-B14F-4D97-AF65-F5344CB8AC3E}">
        <p14:creationId xmlns:p14="http://schemas.microsoft.com/office/powerpoint/2010/main" val="371122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F5C7193C-B065-CC48-8FD7-F6C942010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627001"/>
              </p:ext>
            </p:extLst>
          </p:nvPr>
        </p:nvGraphicFramePr>
        <p:xfrm>
          <a:off x="228710" y="2520950"/>
          <a:ext cx="7209408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7209408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73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4BEE67-5A43-5A42-B66D-3712DD59EC05}"/>
              </a:ext>
            </a:extLst>
          </p:cNvPr>
          <p:cNvGrpSpPr/>
          <p:nvPr/>
        </p:nvGrpSpPr>
        <p:grpSpPr>
          <a:xfrm>
            <a:off x="4313880" y="1228224"/>
            <a:ext cx="3880339" cy="2237967"/>
            <a:chOff x="4278923" y="1900280"/>
            <a:chExt cx="3880339" cy="2237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603B6C-7E3B-D241-8250-9AEE03EE79E6}"/>
                </a:ext>
              </a:extLst>
            </p:cNvPr>
            <p:cNvSpPr/>
            <p:nvPr userDrawn="1"/>
          </p:nvSpPr>
          <p:spPr>
            <a:xfrm>
              <a:off x="4278923" y="1900280"/>
              <a:ext cx="3880339" cy="2237966"/>
            </a:xfrm>
            <a:prstGeom prst="rect">
              <a:avLst/>
            </a:prstGeom>
            <a:solidFill>
              <a:srgbClr val="3593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riped Right Arrow 6">
              <a:extLst>
                <a:ext uri="{FF2B5EF4-FFF2-40B4-BE49-F238E27FC236}">
                  <a16:creationId xmlns:a16="http://schemas.microsoft.com/office/drawing/2014/main" id="{BBA019D2-BED9-814A-9E31-3EAF0A2B1228}"/>
                </a:ext>
              </a:extLst>
            </p:cNvPr>
            <p:cNvSpPr/>
            <p:nvPr userDrawn="1"/>
          </p:nvSpPr>
          <p:spPr>
            <a:xfrm rot="16200000">
              <a:off x="5972440" y="1934878"/>
              <a:ext cx="491228" cy="422031"/>
            </a:xfrm>
            <a:prstGeom prst="stripedRightArrow">
              <a:avLst/>
            </a:prstGeom>
            <a:solidFill>
              <a:srgbClr val="F3A3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riped Right Arrow 7">
              <a:extLst>
                <a:ext uri="{FF2B5EF4-FFF2-40B4-BE49-F238E27FC236}">
                  <a16:creationId xmlns:a16="http://schemas.microsoft.com/office/drawing/2014/main" id="{92A2D78F-DD7C-8E4A-B553-202A791ABAB4}"/>
                </a:ext>
              </a:extLst>
            </p:cNvPr>
            <p:cNvSpPr/>
            <p:nvPr userDrawn="1"/>
          </p:nvSpPr>
          <p:spPr>
            <a:xfrm rot="5400000">
              <a:off x="5972440" y="3681617"/>
              <a:ext cx="491228" cy="422031"/>
            </a:xfrm>
            <a:prstGeom prst="stripedRightArrow">
              <a:avLst/>
            </a:prstGeom>
            <a:solidFill>
              <a:srgbClr val="F3A3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DD1DE1-CFD2-0A47-B8C2-1CE07D016361}"/>
              </a:ext>
            </a:extLst>
          </p:cNvPr>
          <p:cNvGrpSpPr/>
          <p:nvPr/>
        </p:nvGrpSpPr>
        <p:grpSpPr>
          <a:xfrm>
            <a:off x="8196296" y="2443733"/>
            <a:ext cx="3880339" cy="2237967"/>
            <a:chOff x="4278923" y="1900280"/>
            <a:chExt cx="3880339" cy="223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42E59-6B25-284C-A06D-ADE0BF859669}"/>
                </a:ext>
              </a:extLst>
            </p:cNvPr>
            <p:cNvSpPr/>
            <p:nvPr userDrawn="1"/>
          </p:nvSpPr>
          <p:spPr>
            <a:xfrm>
              <a:off x="4278923" y="1900280"/>
              <a:ext cx="3880339" cy="2237966"/>
            </a:xfrm>
            <a:prstGeom prst="rect">
              <a:avLst/>
            </a:prstGeom>
            <a:solidFill>
              <a:srgbClr val="3593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A9F1898E-5D86-A543-9556-317136AD9F97}"/>
                </a:ext>
              </a:extLst>
            </p:cNvPr>
            <p:cNvSpPr/>
            <p:nvPr userDrawn="1"/>
          </p:nvSpPr>
          <p:spPr>
            <a:xfrm rot="16200000">
              <a:off x="5972440" y="1934878"/>
              <a:ext cx="491228" cy="422031"/>
            </a:xfrm>
            <a:prstGeom prst="stripedRightArrow">
              <a:avLst/>
            </a:prstGeom>
            <a:solidFill>
              <a:srgbClr val="F3A3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riped Right Arrow 11">
              <a:extLst>
                <a:ext uri="{FF2B5EF4-FFF2-40B4-BE49-F238E27FC236}">
                  <a16:creationId xmlns:a16="http://schemas.microsoft.com/office/drawing/2014/main" id="{8FD42EB4-9F02-CA4A-9664-A91140273F70}"/>
                </a:ext>
              </a:extLst>
            </p:cNvPr>
            <p:cNvSpPr/>
            <p:nvPr userDrawn="1"/>
          </p:nvSpPr>
          <p:spPr>
            <a:xfrm rot="5400000">
              <a:off x="5972440" y="3681617"/>
              <a:ext cx="491228" cy="422031"/>
            </a:xfrm>
            <a:prstGeom prst="stripedRightArrow">
              <a:avLst/>
            </a:prstGeom>
            <a:solidFill>
              <a:srgbClr val="F3A3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646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37E192D7-A8C0-FA4E-934A-02B51E22E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41822"/>
              </p:ext>
            </p:extLst>
          </p:nvPr>
        </p:nvGraphicFramePr>
        <p:xfrm>
          <a:off x="4982592" y="1066970"/>
          <a:ext cx="6687792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6687792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A2723C33-B604-C44C-B07B-4E36381AE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996842"/>
              </p:ext>
            </p:extLst>
          </p:nvPr>
        </p:nvGraphicFramePr>
        <p:xfrm>
          <a:off x="4982592" y="3048170"/>
          <a:ext cx="6687792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6687792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56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FFAB45C2-572E-384F-9072-44FFB4B42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483858"/>
              </p:ext>
            </p:extLst>
          </p:nvPr>
        </p:nvGraphicFramePr>
        <p:xfrm>
          <a:off x="4614946" y="1057543"/>
          <a:ext cx="7208753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7208753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39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96C343E1-FEBF-4C46-A439-BBBDD8039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56862"/>
              </p:ext>
            </p:extLst>
          </p:nvPr>
        </p:nvGraphicFramePr>
        <p:xfrm>
          <a:off x="552962" y="2209205"/>
          <a:ext cx="3485820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3485820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55E018C-21F8-8D40-8E46-67BE6C57D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42040"/>
              </p:ext>
            </p:extLst>
          </p:nvPr>
        </p:nvGraphicFramePr>
        <p:xfrm>
          <a:off x="555768" y="4093984"/>
          <a:ext cx="3485820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3485820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77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334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01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0C28CADB-0CFD-574E-9CC5-BC5EFE9BB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092930"/>
              </p:ext>
            </p:extLst>
          </p:nvPr>
        </p:nvGraphicFramePr>
        <p:xfrm>
          <a:off x="8088376" y="4384653"/>
          <a:ext cx="3885459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3885459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26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55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D2B386-0551-E14C-BB97-F68A30E02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80436"/>
              </p:ext>
            </p:extLst>
          </p:nvPr>
        </p:nvGraphicFramePr>
        <p:xfrm>
          <a:off x="5405136" y="1954681"/>
          <a:ext cx="2324843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324843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93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6">
            <a:extLst>
              <a:ext uri="{FF2B5EF4-FFF2-40B4-BE49-F238E27FC236}">
                <a16:creationId xmlns:a16="http://schemas.microsoft.com/office/drawing/2014/main" id="{D18DE8B0-0B05-8041-9173-DB4C81F50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73776"/>
              </p:ext>
            </p:extLst>
          </p:nvPr>
        </p:nvGraphicFramePr>
        <p:xfrm>
          <a:off x="4548007" y="3997791"/>
          <a:ext cx="2005193" cy="64008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005193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D983BD12-9359-CE45-B0D9-6E7A0F52D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885384"/>
              </p:ext>
            </p:extLst>
          </p:nvPr>
        </p:nvGraphicFramePr>
        <p:xfrm>
          <a:off x="7197423" y="3997791"/>
          <a:ext cx="2005193" cy="64008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005193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  <p:graphicFrame>
        <p:nvGraphicFramePr>
          <p:cNvPr id="33" name="Table 6">
            <a:extLst>
              <a:ext uri="{FF2B5EF4-FFF2-40B4-BE49-F238E27FC236}">
                <a16:creationId xmlns:a16="http://schemas.microsoft.com/office/drawing/2014/main" id="{4C5AB982-D770-9E49-AA30-EA8B2726A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717703"/>
              </p:ext>
            </p:extLst>
          </p:nvPr>
        </p:nvGraphicFramePr>
        <p:xfrm>
          <a:off x="9846839" y="3997791"/>
          <a:ext cx="2005193" cy="64008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005193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87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B27101D-8C6F-4F46-8BF3-259FF3771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857730"/>
              </p:ext>
            </p:extLst>
          </p:nvPr>
        </p:nvGraphicFramePr>
        <p:xfrm>
          <a:off x="256621" y="3501338"/>
          <a:ext cx="7454506" cy="3708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7454506">
                  <a:extLst>
                    <a:ext uri="{9D8B030D-6E8A-4147-A177-3AD203B41FA5}">
                      <a16:colId xmlns:a16="http://schemas.microsoft.com/office/drawing/2014/main" val="200298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 answer here</a:t>
                      </a:r>
                    </a:p>
                  </a:txBody>
                  <a:tcPr>
                    <a:lnL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593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5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816241"/>
      </p:ext>
    </p:extLst>
  </p:cSld>
  <p:clrMapOvr>
    <a:masterClrMapping/>
  </p:clrMapOvr>
</p:sld>
</file>

<file path=ppt/theme/theme1.xml><?xml version="1.0" encoding="utf-8"?>
<a:theme xmlns:a="http://schemas.openxmlformats.org/drawingml/2006/main" name="Copyright On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Quick INB Sidebar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Last Loo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ft Bloc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ight Bloc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NB - Sidebar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esler_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5851</TotalTime>
  <Words>62</Words>
  <Application>Microsoft Office PowerPoint</Application>
  <PresentationFormat>Custom</PresentationFormat>
  <Paragraphs>25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Calibri</vt:lpstr>
      <vt:lpstr>Verdana</vt:lpstr>
      <vt:lpstr>Copyright Only</vt:lpstr>
      <vt:lpstr>Left Block</vt:lpstr>
      <vt:lpstr>Right Block</vt:lpstr>
      <vt:lpstr>8_Custom Design</vt:lpstr>
      <vt:lpstr>6_Custom Design</vt:lpstr>
      <vt:lpstr>1_Custom Design</vt:lpstr>
      <vt:lpstr>2_Custom Design</vt:lpstr>
      <vt:lpstr>7_Custom Design</vt:lpstr>
      <vt:lpstr>INB - Sidebar Left</vt:lpstr>
      <vt:lpstr>Quick INB Sidebar Left</vt:lpstr>
      <vt:lpstr>Last Look</vt:lpstr>
      <vt:lpstr>4_Custom Design</vt:lpstr>
      <vt:lpstr>3_Custom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Boundaries</dc:title>
  <dc:creator>Ali Stone</dc:creator>
  <cp:lastModifiedBy>Louise Snyder</cp:lastModifiedBy>
  <cp:revision>364</cp:revision>
  <dcterms:created xsi:type="dcterms:W3CDTF">2020-06-02T18:01:15Z</dcterms:created>
  <dcterms:modified xsi:type="dcterms:W3CDTF">2021-07-25T18:09:46Z</dcterms:modified>
</cp:coreProperties>
</file>